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95" r:id="rId3"/>
    <p:sldId id="296" r:id="rId4"/>
    <p:sldId id="257" r:id="rId5"/>
    <p:sldId id="258" r:id="rId6"/>
    <p:sldId id="259" r:id="rId7"/>
    <p:sldId id="260" r:id="rId8"/>
    <p:sldId id="261" r:id="rId9"/>
    <p:sldId id="263" r:id="rId10"/>
    <p:sldId id="264" r:id="rId11"/>
    <p:sldId id="265" r:id="rId12"/>
    <p:sldId id="266" r:id="rId13"/>
    <p:sldId id="262" r:id="rId14"/>
    <p:sldId id="267" r:id="rId15"/>
    <p:sldId id="268" r:id="rId16"/>
    <p:sldId id="269" r:id="rId17"/>
    <p:sldId id="270" r:id="rId18"/>
    <p:sldId id="271" r:id="rId19"/>
    <p:sldId id="272" r:id="rId20"/>
    <p:sldId id="273" r:id="rId21"/>
    <p:sldId id="275" r:id="rId22"/>
    <p:sldId id="274" r:id="rId23"/>
    <p:sldId id="277" r:id="rId24"/>
    <p:sldId id="276" r:id="rId25"/>
    <p:sldId id="278" r:id="rId26"/>
    <p:sldId id="279" r:id="rId27"/>
    <p:sldId id="280" r:id="rId28"/>
    <p:sldId id="281" r:id="rId29"/>
    <p:sldId id="283" r:id="rId30"/>
    <p:sldId id="284" r:id="rId31"/>
    <p:sldId id="285" r:id="rId32"/>
    <p:sldId id="286" r:id="rId33"/>
    <p:sldId id="287" r:id="rId34"/>
    <p:sldId id="288" r:id="rId35"/>
    <p:sldId id="289" r:id="rId36"/>
    <p:sldId id="290" r:id="rId37"/>
    <p:sldId id="291" r:id="rId38"/>
    <p:sldId id="293" r:id="rId39"/>
    <p:sldId id="294" r:id="rId40"/>
    <p:sldId id="29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1"/>
    <p:restoredTop sz="93730"/>
  </p:normalViewPr>
  <p:slideViewPr>
    <p:cSldViewPr snapToGrid="0" snapToObjects="1">
      <p:cViewPr varScale="1">
        <p:scale>
          <a:sx n="96" d="100"/>
          <a:sy n="96" d="100"/>
        </p:scale>
        <p:origin x="16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42A4958-D8BA-674A-AD6B-A5BB0F29A231}" type="datetimeFigureOut">
              <a:rPr lang="en-US" smtClean="0"/>
              <a:t>10/30/18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21867A8D-45CF-7648-9261-695C97D56485}"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19970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2A4958-D8BA-674A-AD6B-A5BB0F29A231}" type="datetimeFigureOut">
              <a:rPr lang="en-US" smtClean="0"/>
              <a:t>10/30/18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100438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2A4958-D8BA-674A-AD6B-A5BB0F29A231}" type="datetimeFigureOut">
              <a:rPr lang="en-US" smtClean="0"/>
              <a:t>10/30/18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1506877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2A4958-D8BA-674A-AD6B-A5BB0F29A231}" type="datetimeFigureOut">
              <a:rPr lang="en-US" smtClean="0"/>
              <a:t>10/30/18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236618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42A4958-D8BA-674A-AD6B-A5BB0F29A231}" type="datetimeFigureOut">
              <a:rPr lang="en-US" smtClean="0"/>
              <a:t>10/30/18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21867A8D-45CF-7648-9261-695C97D56485}"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6780826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2A4958-D8BA-674A-AD6B-A5BB0F29A231}" type="datetimeFigureOut">
              <a:rPr lang="en-US" smtClean="0"/>
              <a:t>10/30/18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35970343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2A4958-D8BA-674A-AD6B-A5BB0F29A231}" type="datetimeFigureOut">
              <a:rPr lang="en-US" smtClean="0"/>
              <a:t>10/30/18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413584891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42A4958-D8BA-674A-AD6B-A5BB0F29A231}" type="datetimeFigureOut">
              <a:rPr lang="en-US" smtClean="0"/>
              <a:t>10/30/18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2312494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2A4958-D8BA-674A-AD6B-A5BB0F29A231}" type="datetimeFigureOut">
              <a:rPr lang="en-US" smtClean="0"/>
              <a:t>10/30/18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931942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42A4958-D8BA-674A-AD6B-A5BB0F29A231}" type="datetimeFigureOut">
              <a:rPr lang="en-US" smtClean="0"/>
              <a:t>10/30/18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21867A8D-45CF-7648-9261-695C97D56485}"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66928168"/>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42A4958-D8BA-674A-AD6B-A5BB0F29A231}" type="datetimeFigureOut">
              <a:rPr lang="en-US" smtClean="0"/>
              <a:t>10/30/18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21867A8D-45CF-7648-9261-695C97D56485}" type="slidenum">
              <a:rPr lang="en-US" smtClean="0"/>
              <a:t>‹#›</a:t>
            </a:fld>
            <a:endParaRPr lang="en-US"/>
          </a:p>
        </p:txBody>
      </p:sp>
    </p:spTree>
    <p:extLst>
      <p:ext uri="{BB962C8B-B14F-4D97-AF65-F5344CB8AC3E}">
        <p14:creationId xmlns:p14="http://schemas.microsoft.com/office/powerpoint/2010/main" val="101962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42A4958-D8BA-674A-AD6B-A5BB0F29A231}" type="datetimeFigureOut">
              <a:rPr lang="en-US" smtClean="0"/>
              <a:t>10/30/18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21867A8D-45CF-7648-9261-695C97D56485}"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082281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hyperlink" Target="https://www.cfa.harvard.edu/~avanderb/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narock.github.io/teaching/CST-411/kepler_lightcurve_206103150_c3.tx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narock.github.io/teaching/CST-411/kepler_lightcurve_206103150_c3.tx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fa.harvard.edu/~avanderb/allk2c3obs.html" TargetMode="External"/><Relationship Id="rId2" Type="http://schemas.openxmlformats.org/officeDocument/2006/relationships/hyperlink" Target="http://archive.stsci.edu/k2/epic/search.php" TargetMode="External"/><Relationship Id="rId1" Type="http://schemas.openxmlformats.org/officeDocument/2006/relationships/slideLayout" Target="../slideLayouts/slideLayout2.xml"/><Relationship Id="rId4" Type="http://schemas.openxmlformats.org/officeDocument/2006/relationships/hyperlink" Target="https://en.wikipedia.org/wiki/WASP-47#Planetary_Syste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medium.freecodecamp.org/data-science-with-python-8-ways-to-do-linear-regression-and-measure-their-speed-b5577d75f8b"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narock.github.io/teaching/CST-411/web_site.tsv"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4B11-D02C-3F4F-AE41-D3591663E68C}"/>
              </a:ext>
            </a:extLst>
          </p:cNvPr>
          <p:cNvSpPr>
            <a:spLocks noGrp="1"/>
          </p:cNvSpPr>
          <p:nvPr>
            <p:ph type="ctrTitle"/>
          </p:nvPr>
        </p:nvSpPr>
        <p:spPr/>
        <p:txBody>
          <a:bodyPr/>
          <a:lstStyle/>
          <a:p>
            <a:r>
              <a:rPr lang="en-US" dirty="0"/>
              <a:t>CST-411</a:t>
            </a:r>
          </a:p>
        </p:txBody>
      </p:sp>
      <p:sp>
        <p:nvSpPr>
          <p:cNvPr id="3" name="Subtitle 2">
            <a:extLst>
              <a:ext uri="{FF2B5EF4-FFF2-40B4-BE49-F238E27FC236}">
                <a16:creationId xmlns:a16="http://schemas.microsoft.com/office/drawing/2014/main" id="{BDF37353-5533-BB48-BB21-3EAF3C273D61}"/>
              </a:ext>
            </a:extLst>
          </p:cNvPr>
          <p:cNvSpPr>
            <a:spLocks noGrp="1"/>
          </p:cNvSpPr>
          <p:nvPr>
            <p:ph type="subTitle" idx="1"/>
          </p:nvPr>
        </p:nvSpPr>
        <p:spPr/>
        <p:txBody>
          <a:bodyPr/>
          <a:lstStyle/>
          <a:p>
            <a:r>
              <a:rPr lang="en-US" dirty="0"/>
              <a:t>Model Fitting</a:t>
            </a:r>
          </a:p>
        </p:txBody>
      </p:sp>
    </p:spTree>
    <p:extLst>
      <p:ext uri="{BB962C8B-B14F-4D97-AF65-F5344CB8AC3E}">
        <p14:creationId xmlns:p14="http://schemas.microsoft.com/office/powerpoint/2010/main" val="1626626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5630-0067-0D44-AB9E-A1EFF0C1AD79}"/>
              </a:ext>
            </a:extLst>
          </p:cNvPr>
          <p:cNvSpPr>
            <a:spLocks noGrp="1"/>
          </p:cNvSpPr>
          <p:nvPr>
            <p:ph type="title"/>
          </p:nvPr>
        </p:nvSpPr>
        <p:spPr/>
        <p:txBody>
          <a:bodyPr/>
          <a:lstStyle/>
          <a:p>
            <a:r>
              <a:rPr lang="en-US" dirty="0"/>
              <a:t>Lists and </a:t>
            </a:r>
            <a:r>
              <a:rPr lang="en-US" dirty="0" err="1"/>
              <a:t>Numpy</a:t>
            </a:r>
            <a:r>
              <a:rPr lang="en-US" dirty="0"/>
              <a:t> arrays</a:t>
            </a:r>
          </a:p>
        </p:txBody>
      </p:sp>
      <p:sp>
        <p:nvSpPr>
          <p:cNvPr id="3" name="Content Placeholder 2">
            <a:extLst>
              <a:ext uri="{FF2B5EF4-FFF2-40B4-BE49-F238E27FC236}">
                <a16:creationId xmlns:a16="http://schemas.microsoft.com/office/drawing/2014/main" id="{6D383A51-C395-F144-998D-C1C2C01ED87B}"/>
              </a:ext>
            </a:extLst>
          </p:cNvPr>
          <p:cNvSpPr>
            <a:spLocks noGrp="1"/>
          </p:cNvSpPr>
          <p:nvPr>
            <p:ph idx="1"/>
          </p:nvPr>
        </p:nvSpPr>
        <p:spPr>
          <a:xfrm>
            <a:off x="1123406" y="1515291"/>
            <a:ext cx="10306594" cy="4885509"/>
          </a:xfrm>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numpy</a:t>
            </a:r>
            <a:r>
              <a:rPr lang="en-US" dirty="0">
                <a:latin typeface="Courier New" panose="02070309020205020404" pitchFamily="49" charset="0"/>
                <a:cs typeface="Courier New" panose="02070309020205020404" pitchFamily="49" charset="0"/>
              </a:rPr>
              <a:t> as np</a:t>
            </a:r>
          </a:p>
          <a:p>
            <a:pPr marL="0" indent="0">
              <a:buNone/>
            </a:pPr>
            <a:r>
              <a:rPr lang="en-US" dirty="0">
                <a:latin typeface="Courier New" panose="02070309020205020404" pitchFamily="49" charset="0"/>
                <a:cs typeface="Courier New" panose="02070309020205020404" pitchFamily="49" charset="0"/>
              </a:rPr>
              <a:t>x = [100, 200, 300]</a:t>
            </a:r>
          </a:p>
          <a:p>
            <a:pPr marL="0" indent="0">
              <a:buNone/>
            </a:pPr>
            <a:r>
              <a:rPr lang="en-US" dirty="0">
                <a:latin typeface="Courier New" panose="02070309020205020404" pitchFamily="49" charset="0"/>
                <a:cs typeface="Courier New" panose="02070309020205020404" pitchFamily="49" charset="0"/>
              </a:rPr>
              <a:t>y = [10, 20, 30]</a:t>
            </a:r>
          </a:p>
          <a:p>
            <a:pPr marL="0" indent="0">
              <a:buNone/>
            </a:pPr>
            <a:r>
              <a:rPr lang="en-US" dirty="0">
                <a:latin typeface="Courier New" panose="02070309020205020404" pitchFamily="49" charset="0"/>
                <a:cs typeface="Courier New" panose="02070309020205020404" pitchFamily="49" charset="0"/>
              </a:rPr>
              <a:t>x = </a:t>
            </a:r>
            <a:r>
              <a:rPr lang="en-US" dirty="0" err="1">
                <a:latin typeface="Courier New" panose="02070309020205020404" pitchFamily="49" charset="0"/>
                <a:cs typeface="Courier New" panose="02070309020205020404" pitchFamily="49" charset="0"/>
              </a:rPr>
              <a:t>np.array</a:t>
            </a:r>
            <a:r>
              <a:rPr lang="en-US" dirty="0">
                <a:latin typeface="Courier New" panose="02070309020205020404" pitchFamily="49" charset="0"/>
                <a:cs typeface="Courier New" panose="02070309020205020404" pitchFamily="49" charset="0"/>
              </a:rPr>
              <a:t>(x)</a:t>
            </a:r>
          </a:p>
          <a:p>
            <a:pPr marL="0" indent="0">
              <a:buNone/>
            </a:pPr>
            <a:r>
              <a:rPr lang="en-US" dirty="0">
                <a:latin typeface="Courier New" panose="02070309020205020404" pitchFamily="49" charset="0"/>
                <a:cs typeface="Courier New" panose="02070309020205020404" pitchFamily="49" charset="0"/>
              </a:rPr>
              <a:t>y = </a:t>
            </a:r>
            <a:r>
              <a:rPr lang="en-US" dirty="0" err="1">
                <a:latin typeface="Courier New" panose="02070309020205020404" pitchFamily="49" charset="0"/>
                <a:cs typeface="Courier New" panose="02070309020205020404" pitchFamily="49" charset="0"/>
              </a:rPr>
              <a:t>np.array</a:t>
            </a:r>
            <a:r>
              <a:rPr lang="en-US" dirty="0">
                <a:latin typeface="Courier New" panose="02070309020205020404" pitchFamily="49" charset="0"/>
                <a:cs typeface="Courier New" panose="02070309020205020404" pitchFamily="49" charset="0"/>
              </a:rPr>
              <a:t>(y)</a:t>
            </a:r>
          </a:p>
          <a:p>
            <a:pPr marL="0" indent="0">
              <a:buNone/>
            </a:pPr>
            <a:r>
              <a:rPr lang="en-US" dirty="0">
                <a:latin typeface="Courier New" panose="02070309020205020404" pitchFamily="49" charset="0"/>
                <a:cs typeface="Courier New" panose="02070309020205020404" pitchFamily="49" charset="0"/>
              </a:rPr>
              <a:t>z = x-y </a:t>
            </a:r>
          </a:p>
          <a:p>
            <a:pPr marL="0" indent="0">
              <a:buNone/>
            </a:pPr>
            <a:endParaRPr lang="en-US" dirty="0"/>
          </a:p>
          <a:p>
            <a:r>
              <a:rPr lang="en-US" dirty="0"/>
              <a:t>Or you can save some typing by putting the list directly into </a:t>
            </a:r>
            <a:r>
              <a:rPr lang="en-US" dirty="0" err="1"/>
              <a:t>np.array</a:t>
            </a:r>
            <a:r>
              <a:rPr lang="en-US" dirty="0"/>
              <a:t>()</a:t>
            </a:r>
          </a:p>
          <a:p>
            <a:endParaRPr lang="en-US" dirty="0"/>
          </a:p>
          <a:p>
            <a:pPr marL="0" indent="0">
              <a:buNone/>
            </a:pP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np.array</a:t>
            </a:r>
            <a:r>
              <a:rPr lang="en-US" dirty="0">
                <a:latin typeface="Courier New" panose="02070309020205020404" pitchFamily="49" charset="0"/>
                <a:cs typeface="Courier New" panose="02070309020205020404" pitchFamily="49" charset="0"/>
              </a:rPr>
              <a:t>([100, 200, 300])</a:t>
            </a:r>
          </a:p>
          <a:p>
            <a:pPr marL="0" indent="0">
              <a:buNone/>
            </a:pPr>
            <a:r>
              <a:rPr lang="en-US" dirty="0">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np.array</a:t>
            </a:r>
            <a:r>
              <a:rPr lang="en-US" dirty="0">
                <a:latin typeface="Courier New" panose="02070309020205020404" pitchFamily="49" charset="0"/>
                <a:cs typeface="Courier New" panose="02070309020205020404" pitchFamily="49" charset="0"/>
              </a:rPr>
              <a:t>([10, 20, 30])</a:t>
            </a:r>
          </a:p>
          <a:p>
            <a:pPr marL="0" indent="0">
              <a:buNone/>
            </a:pPr>
            <a:r>
              <a:rPr lang="en-US" dirty="0">
                <a:latin typeface="Courier New" panose="02070309020205020404" pitchFamily="49" charset="0"/>
                <a:cs typeface="Courier New" panose="02070309020205020404" pitchFamily="49" charset="0"/>
              </a:rPr>
              <a:t>z=x-y</a:t>
            </a:r>
          </a:p>
        </p:txBody>
      </p:sp>
    </p:spTree>
    <p:extLst>
      <p:ext uri="{BB962C8B-B14F-4D97-AF65-F5344CB8AC3E}">
        <p14:creationId xmlns:p14="http://schemas.microsoft.com/office/powerpoint/2010/main" val="304574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5630-0067-0D44-AB9E-A1EFF0C1AD79}"/>
              </a:ext>
            </a:extLst>
          </p:cNvPr>
          <p:cNvSpPr>
            <a:spLocks noGrp="1"/>
          </p:cNvSpPr>
          <p:nvPr>
            <p:ph type="title"/>
          </p:nvPr>
        </p:nvSpPr>
        <p:spPr/>
        <p:txBody>
          <a:bodyPr/>
          <a:lstStyle/>
          <a:p>
            <a:r>
              <a:rPr lang="en-US" dirty="0"/>
              <a:t>Lists and </a:t>
            </a:r>
            <a:r>
              <a:rPr lang="en-US" dirty="0" err="1"/>
              <a:t>Numpy</a:t>
            </a:r>
            <a:r>
              <a:rPr lang="en-US" dirty="0"/>
              <a:t> arrays</a:t>
            </a:r>
          </a:p>
        </p:txBody>
      </p:sp>
      <p:sp>
        <p:nvSpPr>
          <p:cNvPr id="3" name="Content Placeholder 2">
            <a:extLst>
              <a:ext uri="{FF2B5EF4-FFF2-40B4-BE49-F238E27FC236}">
                <a16:creationId xmlns:a16="http://schemas.microsoft.com/office/drawing/2014/main" id="{6D383A51-C395-F144-998D-C1C2C01ED87B}"/>
              </a:ext>
            </a:extLst>
          </p:cNvPr>
          <p:cNvSpPr>
            <a:spLocks noGrp="1"/>
          </p:cNvSpPr>
          <p:nvPr>
            <p:ph idx="1"/>
          </p:nvPr>
        </p:nvSpPr>
        <p:spPr>
          <a:xfrm>
            <a:off x="1123406" y="1515291"/>
            <a:ext cx="10306594" cy="4885509"/>
          </a:xfrm>
        </p:spPr>
        <p:txBody>
          <a:bodyPr>
            <a:normAutofit/>
          </a:bodyPr>
          <a:lstStyle/>
          <a:p>
            <a:pPr marL="0" indent="0">
              <a:buNone/>
            </a:pPr>
            <a:endParaRPr lang="en-US" dirty="0"/>
          </a:p>
          <a:p>
            <a:r>
              <a:rPr lang="en-US" dirty="0"/>
              <a:t>The benefit here is that multiplication, addition, addition, and subtraction are understood by </a:t>
            </a:r>
            <a:r>
              <a:rPr lang="en-US" dirty="0" err="1"/>
              <a:t>numpy</a:t>
            </a:r>
            <a:r>
              <a:rPr lang="en-US" dirty="0"/>
              <a:t> arrays</a:t>
            </a:r>
          </a:p>
          <a:p>
            <a:endParaRPr lang="en-US" dirty="0"/>
          </a:p>
          <a:p>
            <a:r>
              <a:rPr lang="en-US" dirty="0"/>
              <a:t>The operation is performed with the corresponding elements (indices) in each list</a:t>
            </a:r>
          </a:p>
          <a:p>
            <a:r>
              <a:rPr lang="en-US" dirty="0"/>
              <a:t>x[0]-y[0], x[1]-y[1], x[2]-y[2], etc., etc.</a:t>
            </a:r>
          </a:p>
          <a:p>
            <a:r>
              <a:rPr lang="en-US" b="1" dirty="0">
                <a:solidFill>
                  <a:srgbClr val="FF0000"/>
                </a:solidFill>
              </a:rPr>
              <a:t>Thus, it’s important that your arrays are of the same size</a:t>
            </a:r>
          </a:p>
          <a:p>
            <a:endParaRPr lang="en-US" dirty="0"/>
          </a:p>
          <a:p>
            <a:pPr marL="0" indent="0">
              <a:buNone/>
            </a:pPr>
            <a:r>
              <a:rPr lang="en-US" dirty="0">
                <a:latin typeface="Courier New" panose="02070309020205020404" pitchFamily="49" charset="0"/>
                <a:cs typeface="Courier New" panose="02070309020205020404" pitchFamily="49" charset="0"/>
              </a:rPr>
              <a:t>x=</a:t>
            </a:r>
            <a:r>
              <a:rPr lang="en-US" dirty="0" err="1">
                <a:latin typeface="Courier New" panose="02070309020205020404" pitchFamily="49" charset="0"/>
                <a:cs typeface="Courier New" panose="02070309020205020404" pitchFamily="49" charset="0"/>
              </a:rPr>
              <a:t>np.array</a:t>
            </a:r>
            <a:r>
              <a:rPr lang="en-US" dirty="0">
                <a:latin typeface="Courier New" panose="02070309020205020404" pitchFamily="49" charset="0"/>
                <a:cs typeface="Courier New" panose="02070309020205020404" pitchFamily="49" charset="0"/>
              </a:rPr>
              <a:t>([100, 200, 300])</a:t>
            </a:r>
          </a:p>
          <a:p>
            <a:pPr marL="0" indent="0">
              <a:buNone/>
            </a:pPr>
            <a:r>
              <a:rPr lang="en-US" dirty="0">
                <a:latin typeface="Courier New" panose="02070309020205020404" pitchFamily="49" charset="0"/>
                <a:cs typeface="Courier New" panose="02070309020205020404" pitchFamily="49" charset="0"/>
              </a:rPr>
              <a:t>y=</a:t>
            </a:r>
            <a:r>
              <a:rPr lang="en-US" dirty="0" err="1">
                <a:latin typeface="Courier New" panose="02070309020205020404" pitchFamily="49" charset="0"/>
                <a:cs typeface="Courier New" panose="02070309020205020404" pitchFamily="49" charset="0"/>
              </a:rPr>
              <a:t>np.array</a:t>
            </a:r>
            <a:r>
              <a:rPr lang="en-US" dirty="0">
                <a:latin typeface="Courier New" panose="02070309020205020404" pitchFamily="49" charset="0"/>
                <a:cs typeface="Courier New" panose="02070309020205020404" pitchFamily="49" charset="0"/>
              </a:rPr>
              <a:t>([10, 20, 30])</a:t>
            </a:r>
          </a:p>
          <a:p>
            <a:pPr marL="0" indent="0">
              <a:buNone/>
            </a:pPr>
            <a:r>
              <a:rPr lang="en-US" dirty="0">
                <a:latin typeface="Courier New" panose="02070309020205020404" pitchFamily="49" charset="0"/>
                <a:cs typeface="Courier New" panose="02070309020205020404" pitchFamily="49" charset="0"/>
              </a:rPr>
              <a:t>z=x-y</a:t>
            </a:r>
          </a:p>
        </p:txBody>
      </p:sp>
    </p:spTree>
    <p:extLst>
      <p:ext uri="{BB962C8B-B14F-4D97-AF65-F5344CB8AC3E}">
        <p14:creationId xmlns:p14="http://schemas.microsoft.com/office/powerpoint/2010/main" val="1399094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9E9C-C0D2-C84B-8254-CA20A914CDA5}"/>
              </a:ext>
            </a:extLst>
          </p:cNvPr>
          <p:cNvSpPr>
            <a:spLocks noGrp="1"/>
          </p:cNvSpPr>
          <p:nvPr>
            <p:ph type="title"/>
          </p:nvPr>
        </p:nvSpPr>
        <p:spPr/>
        <p:txBody>
          <a:bodyPr/>
          <a:lstStyle/>
          <a:p>
            <a:r>
              <a:rPr lang="en-US" dirty="0"/>
              <a:t>Goodness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7155A9-75B5-8447-B90D-A22774331895}"/>
                  </a:ext>
                </a:extLst>
              </p:cNvPr>
              <p:cNvSpPr>
                <a:spLocks noGrp="1"/>
              </p:cNvSpPr>
              <p:nvPr>
                <p:ph idx="1"/>
              </p:nvPr>
            </p:nvSpPr>
            <p:spPr>
              <a:xfrm>
                <a:off x="1110343" y="1737359"/>
                <a:ext cx="10319657" cy="4619031"/>
              </a:xfrm>
            </p:spPr>
            <p:txBody>
              <a:bodyPr>
                <a:normAutofit/>
              </a:bodyPr>
              <a:lstStyle/>
              <a:p>
                <a:r>
                  <a:rPr lang="en-US" sz="2300" dirty="0"/>
                  <a:t>Coming back to our chi-squared discussion</a:t>
                </a:r>
              </a:p>
              <a:p>
                <a:endParaRPr lang="en-US" sz="2300" dirty="0"/>
              </a:p>
              <a:p>
                <a:r>
                  <a:rPr lang="en-US" sz="2300" dirty="0"/>
                  <a:t>If </a:t>
                </a:r>
                <a:r>
                  <a:rPr lang="en-US" sz="2300" dirty="0">
                    <a:latin typeface="Courier New" panose="02070309020205020404" pitchFamily="49" charset="0"/>
                    <a:cs typeface="Courier New" panose="02070309020205020404" pitchFamily="49" charset="0"/>
                  </a:rPr>
                  <a:t>observations, model, </a:t>
                </a:r>
                <a:r>
                  <a:rPr lang="en-US" sz="2300" dirty="0">
                    <a:cs typeface="Courier New" panose="02070309020205020404" pitchFamily="49" charset="0"/>
                  </a:rPr>
                  <a:t>and</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obs_errors</a:t>
                </a:r>
                <a:r>
                  <a:rPr lang="en-US" sz="2300" dirty="0">
                    <a:latin typeface="Courier New" panose="02070309020205020404" pitchFamily="49" charset="0"/>
                    <a:cs typeface="Courier New" panose="02070309020205020404" pitchFamily="49" charset="0"/>
                  </a:rPr>
                  <a:t> </a:t>
                </a:r>
                <a:r>
                  <a:rPr lang="en-US" sz="2300" dirty="0"/>
                  <a:t>are all created using </a:t>
                </a:r>
                <a:r>
                  <a:rPr lang="en-US" sz="2300" dirty="0" err="1"/>
                  <a:t>numpy</a:t>
                </a:r>
                <a:r>
                  <a:rPr lang="en-US" sz="2300" dirty="0"/>
                  <a:t> then we can compute the chi-squared statistic without a for loop</a:t>
                </a:r>
              </a:p>
              <a:p>
                <a:endParaRPr lang="en-US" dirty="0"/>
              </a:p>
              <a:p>
                <a:pPr marL="0" indent="0">
                  <a:buNone/>
                </a:pPr>
                <a:r>
                  <a:rPr lang="el-GR" i="1" dirty="0"/>
                  <a:t>χ</a:t>
                </a:r>
                <a:r>
                  <a:rPr lang="el-GR" baseline="30000" dirty="0"/>
                  <a:t>2</a:t>
                </a:r>
                <a:r>
                  <a:rPr lang="el-GR" dirty="0"/>
                  <a:t> =</a:t>
                </a:r>
                <a:r>
                  <a:rPr lang="en-US" dirty="0"/>
                  <a:t> </a:t>
                </a:r>
                <a14:m>
                  <m:oMath xmlns:m="http://schemas.openxmlformats.org/officeDocument/2006/math">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d>
                              <m:dPr>
                                <m:ctrlPr>
                                  <a:rPr lang="en-US" i="1">
                                    <a:latin typeface="Cambria Math" panose="02040503050406030204" pitchFamily="18" charset="0"/>
                                  </a:rPr>
                                </m:ctrlPr>
                              </m:dPr>
                              <m:e>
                                <m:r>
                                  <a:rPr lang="en-US" i="1">
                                    <a:latin typeface="Cambria Math" panose="02040503050406030204" pitchFamily="18" charset="0"/>
                                  </a:rPr>
                                  <m:t>𝑦</m:t>
                                </m:r>
                                <m:r>
                                  <a:rPr lang="en-US" i="1" baseline="-25000">
                                    <a:latin typeface="Cambria Math" panose="02040503050406030204" pitchFamily="18" charset="0"/>
                                  </a:rPr>
                                  <m:t>𝑖</m:t>
                                </m:r>
                                <m:r>
                                  <a:rPr lang="en-US" i="1" baseline="-25000">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baseline="-25000">
                                        <a:latin typeface="Cambria Math" panose="02040503050406030204" pitchFamily="18" charset="0"/>
                                      </a:rPr>
                                      <m:t>𝑖</m:t>
                                    </m:r>
                                  </m:e>
                                </m:d>
                              </m:e>
                            </m:d>
                            <m:r>
                              <a:rPr lang="en-US" i="1" baseline="30000">
                                <a:latin typeface="Cambria Math" panose="02040503050406030204" pitchFamily="18" charset="0"/>
                              </a:rPr>
                              <m:t>2</m:t>
                            </m:r>
                          </m:num>
                          <m:den>
                            <m:r>
                              <a:rPr lang="en-US" i="1">
                                <a:latin typeface="Cambria Math" panose="02040503050406030204" pitchFamily="18" charset="0"/>
                                <a:ea typeface="Cambria Math" panose="02040503050406030204" pitchFamily="18" charset="0"/>
                              </a:rPr>
                              <m:t>𝜎</m:t>
                            </m:r>
                            <m:r>
                              <a:rPr lang="en-US" i="1" baseline="-25000">
                                <a:latin typeface="Cambria Math" panose="02040503050406030204" pitchFamily="18" charset="0"/>
                                <a:ea typeface="Cambria Math" panose="02040503050406030204" pitchFamily="18" charset="0"/>
                              </a:rPr>
                              <m:t>𝑖</m:t>
                            </m:r>
                            <m:r>
                              <a:rPr lang="en-US" i="1" baseline="30000">
                                <a:latin typeface="Cambria Math" panose="02040503050406030204" pitchFamily="18" charset="0"/>
                                <a:ea typeface="Cambria Math" panose="02040503050406030204" pitchFamily="18" charset="0"/>
                              </a:rPr>
                              <m:t>2</m:t>
                            </m:r>
                          </m:den>
                        </m:f>
                      </m:e>
                    </m:nary>
                  </m:oMath>
                </a14:m>
                <a:r>
                  <a:rPr lang="en-US" sz="2300" dirty="0">
                    <a:latin typeface="Courier New" panose="02070309020205020404" pitchFamily="49" charset="0"/>
                    <a:cs typeface="Courier New" panose="02070309020205020404" pitchFamily="49" charset="0"/>
                  </a:rPr>
                  <a:t> in Python:</a:t>
                </a:r>
              </a:p>
              <a:p>
                <a:pPr marL="0" indent="0">
                  <a:buNone/>
                </a:pPr>
                <a:endParaRPr lang="en-US" sz="2300" b="1" dirty="0">
                  <a:solidFill>
                    <a:srgbClr val="FF0000"/>
                  </a:solidFill>
                  <a:latin typeface="Courier New" panose="02070309020205020404" pitchFamily="49" charset="0"/>
                  <a:cs typeface="Courier New" panose="02070309020205020404" pitchFamily="49" charset="0"/>
                </a:endParaRPr>
              </a:p>
              <a:p>
                <a:pPr marL="0" indent="0">
                  <a:buNone/>
                </a:pPr>
                <a:r>
                  <a:rPr lang="en-US" sz="2300" b="1" dirty="0" err="1">
                    <a:solidFill>
                      <a:srgbClr val="FF0000"/>
                    </a:solidFill>
                    <a:latin typeface="Courier New" panose="02070309020205020404" pitchFamily="49" charset="0"/>
                    <a:cs typeface="Courier New" panose="02070309020205020404" pitchFamily="49" charset="0"/>
                  </a:rPr>
                  <a:t>chi_sq</a:t>
                </a:r>
                <a:r>
                  <a:rPr lang="en-US" sz="2300" b="1" dirty="0">
                    <a:solidFill>
                      <a:srgbClr val="FF0000"/>
                    </a:solidFill>
                    <a:latin typeface="Courier New" panose="02070309020205020404" pitchFamily="49" charset="0"/>
                    <a:cs typeface="Courier New" panose="02070309020205020404" pitchFamily="49" charset="0"/>
                  </a:rPr>
                  <a:t> = ((observations - model)**2/</a:t>
                </a:r>
                <a:r>
                  <a:rPr lang="en-US" sz="2300" b="1" dirty="0" err="1">
                    <a:solidFill>
                      <a:srgbClr val="FF0000"/>
                    </a:solidFill>
                    <a:latin typeface="Courier New" panose="02070309020205020404" pitchFamily="49" charset="0"/>
                    <a:cs typeface="Courier New" panose="02070309020205020404" pitchFamily="49" charset="0"/>
                  </a:rPr>
                  <a:t>obs_errors</a:t>
                </a:r>
                <a:r>
                  <a:rPr lang="en-US" sz="2300" b="1" dirty="0">
                    <a:solidFill>
                      <a:srgbClr val="FF0000"/>
                    </a:solidFill>
                    <a:latin typeface="Courier New" panose="02070309020205020404" pitchFamily="49" charset="0"/>
                    <a:cs typeface="Courier New" panose="02070309020205020404" pitchFamily="49" charset="0"/>
                  </a:rPr>
                  <a:t>**2).sum() </a:t>
                </a:r>
              </a:p>
              <a:p>
                <a:pPr marL="0" indent="0">
                  <a:buNone/>
                </a:pPr>
                <a:endParaRPr lang="en-US" sz="2300" b="1" dirty="0">
                  <a:solidFill>
                    <a:srgbClr val="FF0000"/>
                  </a:solidFill>
                  <a:latin typeface="Courier New" panose="02070309020205020404" pitchFamily="49" charset="0"/>
                  <a:cs typeface="Courier New" panose="02070309020205020404" pitchFamily="49"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407155A9-75B5-8447-B90D-A22774331895}"/>
                  </a:ext>
                </a:extLst>
              </p:cNvPr>
              <p:cNvSpPr>
                <a:spLocks noGrp="1" noRot="1" noChangeAspect="1" noMove="1" noResize="1" noEditPoints="1" noAdjustHandles="1" noChangeArrowheads="1" noChangeShapeType="1" noTextEdit="1"/>
              </p:cNvSpPr>
              <p:nvPr>
                <p:ph idx="1"/>
              </p:nvPr>
            </p:nvSpPr>
            <p:spPr>
              <a:xfrm>
                <a:off x="1110343" y="1737359"/>
                <a:ext cx="10319657" cy="4619031"/>
              </a:xfrm>
              <a:blipFill>
                <a:blip r:embed="rId2"/>
                <a:stretch>
                  <a:fillRect l="-737" t="-548"/>
                </a:stretch>
              </a:blipFill>
            </p:spPr>
            <p:txBody>
              <a:bodyPr/>
              <a:lstStyle/>
              <a:p>
                <a:r>
                  <a:rPr lang="en-US">
                    <a:noFill/>
                  </a:rPr>
                  <a:t> </a:t>
                </a:r>
              </a:p>
            </p:txBody>
          </p:sp>
        </mc:Fallback>
      </mc:AlternateContent>
    </p:spTree>
    <p:extLst>
      <p:ext uri="{BB962C8B-B14F-4D97-AF65-F5344CB8AC3E}">
        <p14:creationId xmlns:p14="http://schemas.microsoft.com/office/powerpoint/2010/main" val="2310813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9E9C-C0D2-C84B-8254-CA20A914CDA5}"/>
              </a:ext>
            </a:extLst>
          </p:cNvPr>
          <p:cNvSpPr>
            <a:spLocks noGrp="1"/>
          </p:cNvSpPr>
          <p:nvPr>
            <p:ph type="title"/>
          </p:nvPr>
        </p:nvSpPr>
        <p:spPr/>
        <p:txBody>
          <a:bodyPr/>
          <a:lstStyle/>
          <a:p>
            <a:r>
              <a:rPr lang="en-US" dirty="0"/>
              <a:t>Goodness of fit</a:t>
            </a:r>
          </a:p>
        </p:txBody>
      </p:sp>
      <p:sp>
        <p:nvSpPr>
          <p:cNvPr id="3" name="Content Placeholder 2">
            <a:extLst>
              <a:ext uri="{FF2B5EF4-FFF2-40B4-BE49-F238E27FC236}">
                <a16:creationId xmlns:a16="http://schemas.microsoft.com/office/drawing/2014/main" id="{407155A9-75B5-8447-B90D-A22774331895}"/>
              </a:ext>
            </a:extLst>
          </p:cNvPr>
          <p:cNvSpPr>
            <a:spLocks noGrp="1"/>
          </p:cNvSpPr>
          <p:nvPr>
            <p:ph idx="1"/>
          </p:nvPr>
        </p:nvSpPr>
        <p:spPr>
          <a:xfrm>
            <a:off x="940527" y="1874517"/>
            <a:ext cx="4937760" cy="4748352"/>
          </a:xfrm>
        </p:spPr>
        <p:txBody>
          <a:bodyPr>
            <a:normAutofit/>
          </a:bodyPr>
          <a:lstStyle/>
          <a:p>
            <a:r>
              <a:rPr lang="en-US" dirty="0"/>
              <a:t>For the example data given we end up with </a:t>
            </a:r>
          </a:p>
          <a:p>
            <a:endParaRPr lang="en-US" dirty="0"/>
          </a:p>
          <a:p>
            <a:r>
              <a:rPr lang="en-US" dirty="0"/>
              <a:t>Chi-squared for green line: 119.21</a:t>
            </a:r>
          </a:p>
          <a:p>
            <a:endParaRPr lang="en-US" dirty="0"/>
          </a:p>
          <a:p>
            <a:r>
              <a:rPr lang="en-US" dirty="0"/>
              <a:t>Chi-squared for red line: 1372.09</a:t>
            </a:r>
          </a:p>
          <a:p>
            <a:endParaRPr lang="en-US" dirty="0"/>
          </a:p>
          <a:p>
            <a:r>
              <a:rPr lang="en-US" dirty="0"/>
              <a:t>Of these two models, the green line best fits our observations and best describes the physical system we are working with </a:t>
            </a:r>
          </a:p>
          <a:p>
            <a:pPr marL="0" indent="0">
              <a:buNone/>
            </a:pPr>
            <a:endParaRPr lang="en-US" dirty="0"/>
          </a:p>
        </p:txBody>
      </p:sp>
      <p:pic>
        <p:nvPicPr>
          <p:cNvPr id="5" name="Picture 1" descr="page2image1671248">
            <a:extLst>
              <a:ext uri="{FF2B5EF4-FFF2-40B4-BE49-F238E27FC236}">
                <a16:creationId xmlns:a16="http://schemas.microsoft.com/office/drawing/2014/main" id="{73246C59-482C-5E46-B877-3DBF2AF8B5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8286" y="2046509"/>
            <a:ext cx="5952490" cy="4393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089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7E19-7462-D248-8A70-C3F283735AEC}"/>
              </a:ext>
            </a:extLst>
          </p:cNvPr>
          <p:cNvSpPr>
            <a:spLocks noGrp="1"/>
          </p:cNvSpPr>
          <p:nvPr>
            <p:ph type="title"/>
          </p:nvPr>
        </p:nvSpPr>
        <p:spPr/>
        <p:txBody>
          <a:bodyPr/>
          <a:lstStyle/>
          <a:p>
            <a:r>
              <a:rPr lang="en-US" dirty="0"/>
              <a:t>Goodness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9395B4-4514-0B47-9344-9C0D4C47587F}"/>
                  </a:ext>
                </a:extLst>
              </p:cNvPr>
              <p:cNvSpPr>
                <a:spLocks noGrp="1"/>
              </p:cNvSpPr>
              <p:nvPr>
                <p:ph idx="1"/>
              </p:nvPr>
            </p:nvSpPr>
            <p:spPr>
              <a:xfrm>
                <a:off x="1081627" y="1685109"/>
                <a:ext cx="5384487" cy="4950822"/>
              </a:xfrm>
            </p:spPr>
            <p:txBody>
              <a:bodyPr>
                <a:normAutofit/>
              </a:bodyPr>
              <a:lstStyle/>
              <a:p>
                <a:r>
                  <a:rPr lang="en-US" dirty="0"/>
                  <a:t>A word of caution.</a:t>
                </a:r>
              </a:p>
              <a:p>
                <a:endParaRPr lang="en-US" dirty="0"/>
              </a:p>
              <a:p>
                <a:r>
                  <a:rPr lang="en-US" dirty="0"/>
                  <a:t>Notice how the chi-squared statistic depends on the error in the data?</a:t>
                </a:r>
              </a:p>
              <a:p>
                <a:pPr marL="0" indent="0">
                  <a:buNone/>
                </a:pPr>
                <a:r>
                  <a:rPr lang="en-US" i="1" dirty="0"/>
                  <a:t>	</a:t>
                </a:r>
                <a:r>
                  <a:rPr lang="el-GR" sz="2600" i="1" dirty="0"/>
                  <a:t>χ</a:t>
                </a:r>
                <a:r>
                  <a:rPr lang="el-GR" sz="2600" baseline="30000" dirty="0"/>
                  <a:t>2</a:t>
                </a:r>
                <a:r>
                  <a:rPr lang="el-GR" sz="2600" dirty="0"/>
                  <a:t> =</a:t>
                </a:r>
                <a:r>
                  <a:rPr lang="en-US" sz="2600" dirty="0"/>
                  <a:t> </a:t>
                </a:r>
                <a14:m>
                  <m:oMath xmlns:m="http://schemas.openxmlformats.org/officeDocument/2006/math">
                    <m:nary>
                      <m:naryPr>
                        <m:chr m:val="∑"/>
                        <m:subHide m:val="on"/>
                        <m:supHide m:val="on"/>
                        <m:ctrlPr>
                          <a:rPr lang="en-US" sz="2600" i="1" smtClean="0">
                            <a:latin typeface="Cambria Math" panose="02040503050406030204" pitchFamily="18" charset="0"/>
                          </a:rPr>
                        </m:ctrlPr>
                      </m:naryPr>
                      <m:sub/>
                      <m:sup/>
                      <m:e>
                        <m:f>
                          <m:fPr>
                            <m:ctrlPr>
                              <a:rPr lang="en-US" sz="2600" i="1" smtClean="0">
                                <a:latin typeface="Cambria Math" panose="02040503050406030204" pitchFamily="18" charset="0"/>
                              </a:rPr>
                            </m:ctrlPr>
                          </m:fPr>
                          <m:num>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𝑦</m:t>
                                </m:r>
                                <m:r>
                                  <a:rPr lang="en-US" sz="2600" b="0" i="1" baseline="-25000" smtClean="0">
                                    <a:latin typeface="Cambria Math" panose="02040503050406030204" pitchFamily="18" charset="0"/>
                                  </a:rPr>
                                  <m:t>𝑖</m:t>
                                </m:r>
                                <m:r>
                                  <a:rPr lang="en-US" sz="2600" b="0" i="1" baseline="-25000" smtClean="0">
                                    <a:latin typeface="Cambria Math" panose="02040503050406030204" pitchFamily="18" charset="0"/>
                                  </a:rPr>
                                  <m:t> −</m:t>
                                </m:r>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𝑥</m:t>
                                    </m:r>
                                    <m:r>
                                      <a:rPr lang="en-US" sz="2600" b="0" i="1" baseline="-25000" smtClean="0">
                                        <a:latin typeface="Cambria Math" panose="02040503050406030204" pitchFamily="18" charset="0"/>
                                      </a:rPr>
                                      <m:t>𝑖</m:t>
                                    </m:r>
                                  </m:e>
                                </m:d>
                              </m:e>
                            </m:d>
                            <m:r>
                              <a:rPr lang="en-US" sz="2600" b="0" i="1" baseline="30000" smtClean="0">
                                <a:latin typeface="Cambria Math" panose="02040503050406030204" pitchFamily="18" charset="0"/>
                              </a:rPr>
                              <m:t>2</m:t>
                            </m:r>
                          </m:num>
                          <m:den>
                            <m:r>
                              <a:rPr lang="en-US" sz="2600" i="1" smtClean="0">
                                <a:latin typeface="Cambria Math" panose="02040503050406030204" pitchFamily="18" charset="0"/>
                                <a:ea typeface="Cambria Math" panose="02040503050406030204" pitchFamily="18" charset="0"/>
                              </a:rPr>
                              <m:t>𝜎</m:t>
                            </m:r>
                            <m:r>
                              <a:rPr lang="en-US" sz="2600" b="0" i="1" baseline="-25000" smtClean="0">
                                <a:latin typeface="Cambria Math" panose="02040503050406030204" pitchFamily="18" charset="0"/>
                                <a:ea typeface="Cambria Math" panose="02040503050406030204" pitchFamily="18" charset="0"/>
                              </a:rPr>
                              <m:t>𝑖</m:t>
                            </m:r>
                            <m:r>
                              <a:rPr lang="en-US" sz="2600" b="0" i="1" baseline="30000" smtClean="0">
                                <a:latin typeface="Cambria Math" panose="02040503050406030204" pitchFamily="18" charset="0"/>
                                <a:ea typeface="Cambria Math" panose="02040503050406030204" pitchFamily="18" charset="0"/>
                              </a:rPr>
                              <m:t>2</m:t>
                            </m:r>
                          </m:den>
                        </m:f>
                      </m:e>
                    </m:nary>
                  </m:oMath>
                </a14:m>
                <a:endParaRPr lang="en-US" sz="2600" dirty="0"/>
              </a:p>
              <a:p>
                <a:endParaRPr lang="en-US" dirty="0"/>
              </a:p>
              <a:p>
                <a:r>
                  <a:rPr lang="en-US" dirty="0"/>
                  <a:t>A small chi-square can mean a very good fit, or very bad data quality! </a:t>
                </a:r>
              </a:p>
              <a:p>
                <a:endParaRPr lang="en-US" dirty="0"/>
              </a:p>
              <a:p>
                <a:r>
                  <a:rPr lang="en-US" sz="1800" dirty="0" err="1">
                    <a:latin typeface="Courier New" panose="02070309020205020404" pitchFamily="49" charset="0"/>
                    <a:cs typeface="Courier New" panose="02070309020205020404" pitchFamily="49" charset="0"/>
                  </a:rPr>
                  <a:t>plt.errorbar</a:t>
                </a:r>
                <a:r>
                  <a:rPr lang="en-US" sz="1800" dirty="0">
                    <a:latin typeface="Courier New" panose="02070309020205020404" pitchFamily="49" charset="0"/>
                    <a:cs typeface="Courier New" panose="02070309020205020404" pitchFamily="49" charset="0"/>
                  </a:rPr>
                  <a:t>(x, y, </a:t>
                </a:r>
                <a:r>
                  <a:rPr lang="en-US" sz="1800" dirty="0" err="1">
                    <a:latin typeface="Courier New" panose="02070309020205020404" pitchFamily="49" charset="0"/>
                    <a:cs typeface="Courier New" panose="02070309020205020404" pitchFamily="49" charset="0"/>
                  </a:rPr>
                  <a:t>yerror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fmt</a:t>
                </a:r>
                <a:r>
                  <a:rPr lang="en-US" sz="1800" dirty="0">
                    <a:latin typeface="Courier New" panose="02070309020205020404" pitchFamily="49" charset="0"/>
                    <a:cs typeface="Courier New" panose="02070309020205020404" pitchFamily="49" charset="0"/>
                  </a:rPr>
                  <a:t>='o') </a:t>
                </a:r>
              </a:p>
              <a:p>
                <a:endParaRPr lang="en-US" dirty="0"/>
              </a:p>
            </p:txBody>
          </p:sp>
        </mc:Choice>
        <mc:Fallback xmlns="">
          <p:sp>
            <p:nvSpPr>
              <p:cNvPr id="3" name="Content Placeholder 2">
                <a:extLst>
                  <a:ext uri="{FF2B5EF4-FFF2-40B4-BE49-F238E27FC236}">
                    <a16:creationId xmlns:a16="http://schemas.microsoft.com/office/drawing/2014/main" id="{3F9395B4-4514-0B47-9344-9C0D4C47587F}"/>
                  </a:ext>
                </a:extLst>
              </p:cNvPr>
              <p:cNvSpPr>
                <a:spLocks noGrp="1" noRot="1" noChangeAspect="1" noMove="1" noResize="1" noEditPoints="1" noAdjustHandles="1" noChangeArrowheads="1" noChangeShapeType="1" noTextEdit="1"/>
              </p:cNvSpPr>
              <p:nvPr>
                <p:ph idx="1"/>
              </p:nvPr>
            </p:nvSpPr>
            <p:spPr>
              <a:xfrm>
                <a:off x="1081627" y="1685109"/>
                <a:ext cx="5384487" cy="4950822"/>
              </a:xfrm>
              <a:blipFill>
                <a:blip r:embed="rId2"/>
                <a:stretch>
                  <a:fillRect l="-706" t="-256"/>
                </a:stretch>
              </a:blipFill>
            </p:spPr>
            <p:txBody>
              <a:bodyPr/>
              <a:lstStyle/>
              <a:p>
                <a:r>
                  <a:rPr lang="en-US">
                    <a:noFill/>
                  </a:rPr>
                  <a:t> </a:t>
                </a:r>
              </a:p>
            </p:txBody>
          </p:sp>
        </mc:Fallback>
      </mc:AlternateContent>
      <p:pic>
        <p:nvPicPr>
          <p:cNvPr id="4" name="Picture 1" descr="page2image1671248">
            <a:extLst>
              <a:ext uri="{FF2B5EF4-FFF2-40B4-BE49-F238E27FC236}">
                <a16:creationId xmlns:a16="http://schemas.microsoft.com/office/drawing/2014/main" id="{A4F6F4EA-5745-754F-B2C5-A35F7718C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162" y="2181496"/>
            <a:ext cx="5574927" cy="411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742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B7D8-C952-DD4D-A62B-64A94316EF9C}"/>
              </a:ext>
            </a:extLst>
          </p:cNvPr>
          <p:cNvSpPr>
            <a:spLocks noGrp="1"/>
          </p:cNvSpPr>
          <p:nvPr>
            <p:ph type="title"/>
          </p:nvPr>
        </p:nvSpPr>
        <p:spPr/>
        <p:txBody>
          <a:bodyPr/>
          <a:lstStyle/>
          <a:p>
            <a:r>
              <a:rPr lang="en-US" dirty="0"/>
              <a:t>exoplanets</a:t>
            </a:r>
          </a:p>
        </p:txBody>
      </p:sp>
      <p:sp>
        <p:nvSpPr>
          <p:cNvPr id="3" name="Content Placeholder 2">
            <a:extLst>
              <a:ext uri="{FF2B5EF4-FFF2-40B4-BE49-F238E27FC236}">
                <a16:creationId xmlns:a16="http://schemas.microsoft.com/office/drawing/2014/main" id="{58879E40-79A9-6642-99A9-5B926073F54E}"/>
              </a:ext>
            </a:extLst>
          </p:cNvPr>
          <p:cNvSpPr>
            <a:spLocks noGrp="1"/>
          </p:cNvSpPr>
          <p:nvPr>
            <p:ph idx="1"/>
          </p:nvPr>
        </p:nvSpPr>
        <p:spPr/>
        <p:txBody>
          <a:bodyPr/>
          <a:lstStyle/>
          <a:p>
            <a:r>
              <a:rPr lang="en-US" dirty="0"/>
              <a:t>An exoplanet is a planet orbiting a star other than our Sun</a:t>
            </a:r>
          </a:p>
          <a:p>
            <a:endParaRPr lang="en-US" dirty="0"/>
          </a:p>
          <a:p>
            <a:r>
              <a:rPr lang="en-US" dirty="0"/>
              <a:t>To date, thousands of exoplanets have been detected</a:t>
            </a:r>
          </a:p>
          <a:p>
            <a:endParaRPr lang="en-US" dirty="0"/>
          </a:p>
          <a:p>
            <a:r>
              <a:rPr lang="en-US" dirty="0"/>
              <a:t>We can’t observe the planets directly – they are too small and too dim compared to the stars they orbit</a:t>
            </a:r>
          </a:p>
          <a:p>
            <a:endParaRPr lang="en-US" dirty="0"/>
          </a:p>
          <a:p>
            <a:r>
              <a:rPr lang="en-US" dirty="0"/>
              <a:t>But, we can infer they are there by studying the light output of a star</a:t>
            </a:r>
          </a:p>
        </p:txBody>
      </p:sp>
    </p:spTree>
    <p:extLst>
      <p:ext uri="{BB962C8B-B14F-4D97-AF65-F5344CB8AC3E}">
        <p14:creationId xmlns:p14="http://schemas.microsoft.com/office/powerpoint/2010/main" val="1139665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C8B5-787F-804D-8C27-2C15B7FCCEC1}"/>
              </a:ext>
            </a:extLst>
          </p:cNvPr>
          <p:cNvSpPr>
            <a:spLocks noGrp="1"/>
          </p:cNvSpPr>
          <p:nvPr>
            <p:ph type="title"/>
          </p:nvPr>
        </p:nvSpPr>
        <p:spPr/>
        <p:txBody>
          <a:bodyPr/>
          <a:lstStyle/>
          <a:p>
            <a:r>
              <a:rPr lang="en-US" dirty="0"/>
              <a:t>Exoplanets</a:t>
            </a:r>
          </a:p>
        </p:txBody>
      </p:sp>
      <p:sp>
        <p:nvSpPr>
          <p:cNvPr id="3" name="Content Placeholder 2">
            <a:extLst>
              <a:ext uri="{FF2B5EF4-FFF2-40B4-BE49-F238E27FC236}">
                <a16:creationId xmlns:a16="http://schemas.microsoft.com/office/drawing/2014/main" id="{84305077-D0EB-0647-91E4-EEA7591AA5A6}"/>
              </a:ext>
            </a:extLst>
          </p:cNvPr>
          <p:cNvSpPr>
            <a:spLocks noGrp="1"/>
          </p:cNvSpPr>
          <p:nvPr>
            <p:ph idx="1"/>
          </p:nvPr>
        </p:nvSpPr>
        <p:spPr>
          <a:xfrm>
            <a:off x="914401" y="1870058"/>
            <a:ext cx="5048794" cy="4687496"/>
          </a:xfrm>
        </p:spPr>
        <p:txBody>
          <a:bodyPr/>
          <a:lstStyle/>
          <a:p>
            <a:r>
              <a:rPr lang="en-US" dirty="0"/>
              <a:t>Suppose we measure the brightness of a star</a:t>
            </a:r>
          </a:p>
          <a:p>
            <a:endParaRPr lang="en-US" dirty="0"/>
          </a:p>
          <a:p>
            <a:r>
              <a:rPr lang="en-US" dirty="0"/>
              <a:t>If there is no planet, or the planet is not in front of the star, then we’d expect to see a flat line – the brightness not changing</a:t>
            </a:r>
          </a:p>
          <a:p>
            <a:endParaRPr lang="en-US" dirty="0"/>
          </a:p>
          <a:p>
            <a:r>
              <a:rPr lang="en-US" dirty="0"/>
              <a:t>If there’s a planet, then the brightness will dip when the planet passes in front of the star</a:t>
            </a:r>
          </a:p>
          <a:p>
            <a:endParaRPr lang="en-US" dirty="0"/>
          </a:p>
          <a:p>
            <a:r>
              <a:rPr lang="en-US" dirty="0"/>
              <a:t>How much it dips tells us a lot about the size of the planet compared to the size of the star</a:t>
            </a:r>
          </a:p>
          <a:p>
            <a:endParaRPr lang="en-US" dirty="0"/>
          </a:p>
          <a:p>
            <a:endParaRPr lang="en-US" dirty="0"/>
          </a:p>
        </p:txBody>
      </p:sp>
      <p:pic>
        <p:nvPicPr>
          <p:cNvPr id="5" name="Picture 4">
            <a:extLst>
              <a:ext uri="{FF2B5EF4-FFF2-40B4-BE49-F238E27FC236}">
                <a16:creationId xmlns:a16="http://schemas.microsoft.com/office/drawing/2014/main" id="{F389D49C-5498-8745-92E4-D219F067150D}"/>
              </a:ext>
            </a:extLst>
          </p:cNvPr>
          <p:cNvPicPr>
            <a:picLocks noChangeAspect="1"/>
          </p:cNvPicPr>
          <p:nvPr/>
        </p:nvPicPr>
        <p:blipFill>
          <a:blip r:embed="rId2"/>
          <a:stretch>
            <a:fillRect/>
          </a:stretch>
        </p:blipFill>
        <p:spPr>
          <a:xfrm>
            <a:off x="5963195" y="382384"/>
            <a:ext cx="5334000" cy="6272415"/>
          </a:xfrm>
          <a:prstGeom prst="rect">
            <a:avLst/>
          </a:prstGeom>
        </p:spPr>
      </p:pic>
      <p:sp useBgFill="1">
        <p:nvSpPr>
          <p:cNvPr id="7" name="Rectangle 6">
            <a:extLst>
              <a:ext uri="{FF2B5EF4-FFF2-40B4-BE49-F238E27FC236}">
                <a16:creationId xmlns:a16="http://schemas.microsoft.com/office/drawing/2014/main" id="{1759A659-C071-5344-95AC-209CD087D52D}"/>
              </a:ext>
            </a:extLst>
          </p:cNvPr>
          <p:cNvSpPr/>
          <p:nvPr/>
        </p:nvSpPr>
        <p:spPr>
          <a:xfrm>
            <a:off x="5963195" y="2259874"/>
            <a:ext cx="5334000" cy="439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36DEDBD6-2CE3-5E47-8F96-F45EAAF6A76D}"/>
              </a:ext>
            </a:extLst>
          </p:cNvPr>
          <p:cNvPicPr>
            <a:picLocks noChangeAspect="1"/>
          </p:cNvPicPr>
          <p:nvPr/>
        </p:nvPicPr>
        <p:blipFill>
          <a:blip r:embed="rId3"/>
          <a:stretch>
            <a:fillRect/>
          </a:stretch>
        </p:blipFill>
        <p:spPr>
          <a:xfrm>
            <a:off x="5963195" y="2701943"/>
            <a:ext cx="5523412" cy="2761706"/>
          </a:xfrm>
          <a:prstGeom prst="rect">
            <a:avLst/>
          </a:prstGeom>
        </p:spPr>
      </p:pic>
      <p:sp>
        <p:nvSpPr>
          <p:cNvPr id="9" name="TextBox 8">
            <a:extLst>
              <a:ext uri="{FF2B5EF4-FFF2-40B4-BE49-F238E27FC236}">
                <a16:creationId xmlns:a16="http://schemas.microsoft.com/office/drawing/2014/main" id="{ED1560A2-67BC-DB4A-8A7B-B1A51FEEE785}"/>
              </a:ext>
            </a:extLst>
          </p:cNvPr>
          <p:cNvSpPr txBox="1"/>
          <p:nvPr/>
        </p:nvSpPr>
        <p:spPr>
          <a:xfrm>
            <a:off x="5963195" y="5630091"/>
            <a:ext cx="5523412" cy="338554"/>
          </a:xfrm>
          <a:prstGeom prst="rect">
            <a:avLst/>
          </a:prstGeom>
          <a:noFill/>
        </p:spPr>
        <p:txBody>
          <a:bodyPr wrap="square" rtlCol="0">
            <a:spAutoFit/>
          </a:bodyPr>
          <a:lstStyle/>
          <a:p>
            <a:pPr algn="r"/>
            <a:r>
              <a:rPr lang="en-US" sz="1600" dirty="0"/>
              <a:t>Image credit: </a:t>
            </a:r>
            <a:r>
              <a:rPr lang="en-US" sz="1600" dirty="0">
                <a:hlinkClick r:id="rId4"/>
              </a:rPr>
              <a:t>Andrew Vanderburg</a:t>
            </a:r>
            <a:r>
              <a:rPr lang="en-US" sz="1600" dirty="0"/>
              <a:t>, Harvard</a:t>
            </a:r>
          </a:p>
        </p:txBody>
      </p:sp>
    </p:spTree>
    <p:extLst>
      <p:ext uri="{BB962C8B-B14F-4D97-AF65-F5344CB8AC3E}">
        <p14:creationId xmlns:p14="http://schemas.microsoft.com/office/powerpoint/2010/main" val="183597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C8B5-787F-804D-8C27-2C15B7FCCEC1}"/>
              </a:ext>
            </a:extLst>
          </p:cNvPr>
          <p:cNvSpPr>
            <a:spLocks noGrp="1"/>
          </p:cNvSpPr>
          <p:nvPr>
            <p:ph type="title"/>
          </p:nvPr>
        </p:nvSpPr>
        <p:spPr/>
        <p:txBody>
          <a:bodyPr/>
          <a:lstStyle/>
          <a:p>
            <a:r>
              <a:rPr lang="en-US" dirty="0"/>
              <a:t>Exoplanets</a:t>
            </a:r>
          </a:p>
        </p:txBody>
      </p:sp>
      <p:sp>
        <p:nvSpPr>
          <p:cNvPr id="3" name="Content Placeholder 2">
            <a:extLst>
              <a:ext uri="{FF2B5EF4-FFF2-40B4-BE49-F238E27FC236}">
                <a16:creationId xmlns:a16="http://schemas.microsoft.com/office/drawing/2014/main" id="{84305077-D0EB-0647-91E4-EEA7591AA5A6}"/>
              </a:ext>
            </a:extLst>
          </p:cNvPr>
          <p:cNvSpPr>
            <a:spLocks noGrp="1"/>
          </p:cNvSpPr>
          <p:nvPr>
            <p:ph idx="1"/>
          </p:nvPr>
        </p:nvSpPr>
        <p:spPr>
          <a:xfrm>
            <a:off x="914400" y="1870058"/>
            <a:ext cx="5414449" cy="4687496"/>
          </a:xfrm>
        </p:spPr>
        <p:txBody>
          <a:bodyPr/>
          <a:lstStyle/>
          <a:p>
            <a:r>
              <a:rPr lang="en-US" dirty="0"/>
              <a:t>NASA has a mission named Kepler, which is looking for exoplanets</a:t>
            </a:r>
          </a:p>
          <a:p>
            <a:endParaRPr lang="en-US" dirty="0"/>
          </a:p>
          <a:p>
            <a:r>
              <a:rPr lang="en-US" dirty="0"/>
              <a:t>Kepler provides very high-quality measurements, but they’re not perfect.  There is still uncertainty around each point</a:t>
            </a:r>
          </a:p>
          <a:p>
            <a:endParaRPr lang="en-US" dirty="0"/>
          </a:p>
          <a:p>
            <a:r>
              <a:rPr lang="en-US" dirty="0"/>
              <a:t>Finding the best fit to the data will tell us the properties of the planet(s)</a:t>
            </a:r>
          </a:p>
          <a:p>
            <a:endParaRPr lang="en-US" dirty="0"/>
          </a:p>
          <a:p>
            <a:r>
              <a:rPr lang="en-US" dirty="0"/>
              <a:t>Chi-squared statistic will help us do that</a:t>
            </a:r>
          </a:p>
          <a:p>
            <a:endParaRPr lang="en-US" dirty="0"/>
          </a:p>
          <a:p>
            <a:endParaRPr lang="en-US" dirty="0"/>
          </a:p>
        </p:txBody>
      </p:sp>
      <p:pic>
        <p:nvPicPr>
          <p:cNvPr id="6" name="Picture 5">
            <a:extLst>
              <a:ext uri="{FF2B5EF4-FFF2-40B4-BE49-F238E27FC236}">
                <a16:creationId xmlns:a16="http://schemas.microsoft.com/office/drawing/2014/main" id="{6DEE4433-AC21-614A-BDD3-F183EEA39ADA}"/>
              </a:ext>
            </a:extLst>
          </p:cNvPr>
          <p:cNvPicPr>
            <a:picLocks noChangeAspect="1"/>
          </p:cNvPicPr>
          <p:nvPr/>
        </p:nvPicPr>
        <p:blipFill>
          <a:blip r:embed="rId2"/>
          <a:stretch>
            <a:fillRect/>
          </a:stretch>
        </p:blipFill>
        <p:spPr>
          <a:xfrm>
            <a:off x="6519816" y="2923395"/>
            <a:ext cx="4719216" cy="2580821"/>
          </a:xfrm>
          <a:prstGeom prst="rect">
            <a:avLst/>
          </a:prstGeom>
        </p:spPr>
      </p:pic>
    </p:spTree>
    <p:extLst>
      <p:ext uri="{BB962C8B-B14F-4D97-AF65-F5344CB8AC3E}">
        <p14:creationId xmlns:p14="http://schemas.microsoft.com/office/powerpoint/2010/main" val="669197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C8B5-787F-804D-8C27-2C15B7FCCEC1}"/>
              </a:ext>
            </a:extLst>
          </p:cNvPr>
          <p:cNvSpPr>
            <a:spLocks noGrp="1"/>
          </p:cNvSpPr>
          <p:nvPr>
            <p:ph type="title"/>
          </p:nvPr>
        </p:nvSpPr>
        <p:spPr/>
        <p:txBody>
          <a:bodyPr/>
          <a:lstStyle/>
          <a:p>
            <a:r>
              <a:rPr lang="en-US" dirty="0"/>
              <a:t>Exoplanets</a:t>
            </a:r>
          </a:p>
        </p:txBody>
      </p:sp>
      <p:sp>
        <p:nvSpPr>
          <p:cNvPr id="3" name="Content Placeholder 2">
            <a:extLst>
              <a:ext uri="{FF2B5EF4-FFF2-40B4-BE49-F238E27FC236}">
                <a16:creationId xmlns:a16="http://schemas.microsoft.com/office/drawing/2014/main" id="{84305077-D0EB-0647-91E4-EEA7591AA5A6}"/>
              </a:ext>
            </a:extLst>
          </p:cNvPr>
          <p:cNvSpPr>
            <a:spLocks noGrp="1"/>
          </p:cNvSpPr>
          <p:nvPr>
            <p:ph idx="1"/>
          </p:nvPr>
        </p:nvSpPr>
        <p:spPr>
          <a:xfrm>
            <a:off x="914400" y="1567543"/>
            <a:ext cx="4976949" cy="4990011"/>
          </a:xfrm>
        </p:spPr>
        <p:txBody>
          <a:bodyPr/>
          <a:lstStyle/>
          <a:p>
            <a:r>
              <a:rPr lang="en-US" dirty="0"/>
              <a:t>Your task – given exoplanet data like this</a:t>
            </a:r>
          </a:p>
          <a:p>
            <a:endParaRPr lang="en-US" dirty="0"/>
          </a:p>
          <a:p>
            <a:r>
              <a:rPr lang="en-US" dirty="0"/>
              <a:t>What is the best fit model to the data?</a:t>
            </a:r>
          </a:p>
          <a:p>
            <a:endParaRPr lang="en-US" dirty="0"/>
          </a:p>
          <a:p>
            <a:r>
              <a:rPr lang="en-US" dirty="0"/>
              <a:t>Once you’ve found the best fit model</a:t>
            </a:r>
          </a:p>
          <a:p>
            <a:pPr lvl="1"/>
            <a:r>
              <a:rPr lang="en-US" dirty="0"/>
              <a:t>What does it tell us about the properties of the planet?</a:t>
            </a:r>
          </a:p>
          <a:p>
            <a:endParaRPr lang="en-US" dirty="0"/>
          </a:p>
          <a:p>
            <a:endParaRPr lang="en-US" dirty="0"/>
          </a:p>
        </p:txBody>
      </p:sp>
      <p:pic>
        <p:nvPicPr>
          <p:cNvPr id="5" name="Picture 4">
            <a:extLst>
              <a:ext uri="{FF2B5EF4-FFF2-40B4-BE49-F238E27FC236}">
                <a16:creationId xmlns:a16="http://schemas.microsoft.com/office/drawing/2014/main" id="{AD3EE35D-7C42-034A-8654-4B18B7C8560D}"/>
              </a:ext>
            </a:extLst>
          </p:cNvPr>
          <p:cNvPicPr>
            <a:picLocks noChangeAspect="1"/>
          </p:cNvPicPr>
          <p:nvPr/>
        </p:nvPicPr>
        <p:blipFill>
          <a:blip r:embed="rId2"/>
          <a:stretch>
            <a:fillRect/>
          </a:stretch>
        </p:blipFill>
        <p:spPr>
          <a:xfrm>
            <a:off x="6134449" y="560634"/>
            <a:ext cx="5450586" cy="3488851"/>
          </a:xfrm>
          <a:prstGeom prst="rect">
            <a:avLst/>
          </a:prstGeom>
        </p:spPr>
      </p:pic>
      <p:pic>
        <p:nvPicPr>
          <p:cNvPr id="8" name="Picture 7">
            <a:extLst>
              <a:ext uri="{FF2B5EF4-FFF2-40B4-BE49-F238E27FC236}">
                <a16:creationId xmlns:a16="http://schemas.microsoft.com/office/drawing/2014/main" id="{22CC39E9-D9FB-5D42-8AEF-FCBBEA35D831}"/>
              </a:ext>
            </a:extLst>
          </p:cNvPr>
          <p:cNvPicPr>
            <a:picLocks noChangeAspect="1"/>
          </p:cNvPicPr>
          <p:nvPr/>
        </p:nvPicPr>
        <p:blipFill>
          <a:blip r:embed="rId3"/>
          <a:stretch>
            <a:fillRect/>
          </a:stretch>
        </p:blipFill>
        <p:spPr>
          <a:xfrm>
            <a:off x="8822402" y="4524934"/>
            <a:ext cx="3015161" cy="2148801"/>
          </a:xfrm>
          <a:prstGeom prst="rect">
            <a:avLst/>
          </a:prstGeom>
        </p:spPr>
      </p:pic>
      <p:pic>
        <p:nvPicPr>
          <p:cNvPr id="10" name="Picture 9">
            <a:extLst>
              <a:ext uri="{FF2B5EF4-FFF2-40B4-BE49-F238E27FC236}">
                <a16:creationId xmlns:a16="http://schemas.microsoft.com/office/drawing/2014/main" id="{5E54D05B-9035-BA42-8B86-66B97F80F135}"/>
              </a:ext>
            </a:extLst>
          </p:cNvPr>
          <p:cNvPicPr>
            <a:picLocks noChangeAspect="1"/>
          </p:cNvPicPr>
          <p:nvPr/>
        </p:nvPicPr>
        <p:blipFill>
          <a:blip r:embed="rId4"/>
          <a:stretch>
            <a:fillRect/>
          </a:stretch>
        </p:blipFill>
        <p:spPr>
          <a:xfrm>
            <a:off x="5031006" y="4436441"/>
            <a:ext cx="3467181" cy="2286330"/>
          </a:xfrm>
          <a:prstGeom prst="rect">
            <a:avLst/>
          </a:prstGeom>
        </p:spPr>
      </p:pic>
      <p:pic>
        <p:nvPicPr>
          <p:cNvPr id="12" name="Picture 11">
            <a:extLst>
              <a:ext uri="{FF2B5EF4-FFF2-40B4-BE49-F238E27FC236}">
                <a16:creationId xmlns:a16="http://schemas.microsoft.com/office/drawing/2014/main" id="{BF5BD4BE-1FA9-8E4D-94F7-6A9BB98DADB6}"/>
              </a:ext>
            </a:extLst>
          </p:cNvPr>
          <p:cNvPicPr>
            <a:picLocks noChangeAspect="1"/>
          </p:cNvPicPr>
          <p:nvPr/>
        </p:nvPicPr>
        <p:blipFill>
          <a:blip r:embed="rId5"/>
          <a:stretch>
            <a:fillRect/>
          </a:stretch>
        </p:blipFill>
        <p:spPr>
          <a:xfrm>
            <a:off x="1493960" y="4436441"/>
            <a:ext cx="3199768" cy="2255186"/>
          </a:xfrm>
          <a:prstGeom prst="rect">
            <a:avLst/>
          </a:prstGeom>
        </p:spPr>
      </p:pic>
    </p:spTree>
    <p:extLst>
      <p:ext uri="{BB962C8B-B14F-4D97-AF65-F5344CB8AC3E}">
        <p14:creationId xmlns:p14="http://schemas.microsoft.com/office/powerpoint/2010/main" val="3086090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7C8B5-787F-804D-8C27-2C15B7FCCEC1}"/>
              </a:ext>
            </a:extLst>
          </p:cNvPr>
          <p:cNvSpPr>
            <a:spLocks noGrp="1"/>
          </p:cNvSpPr>
          <p:nvPr>
            <p:ph type="title"/>
          </p:nvPr>
        </p:nvSpPr>
        <p:spPr/>
        <p:txBody>
          <a:bodyPr/>
          <a:lstStyle/>
          <a:p>
            <a:r>
              <a:rPr lang="en-US" dirty="0"/>
              <a:t>Exoplanets</a:t>
            </a:r>
          </a:p>
        </p:txBody>
      </p:sp>
      <p:sp>
        <p:nvSpPr>
          <p:cNvPr id="3" name="Content Placeholder 2">
            <a:extLst>
              <a:ext uri="{FF2B5EF4-FFF2-40B4-BE49-F238E27FC236}">
                <a16:creationId xmlns:a16="http://schemas.microsoft.com/office/drawing/2014/main" id="{84305077-D0EB-0647-91E4-EEA7591AA5A6}"/>
              </a:ext>
            </a:extLst>
          </p:cNvPr>
          <p:cNvSpPr>
            <a:spLocks noGrp="1"/>
          </p:cNvSpPr>
          <p:nvPr>
            <p:ph idx="1"/>
          </p:nvPr>
        </p:nvSpPr>
        <p:spPr>
          <a:xfrm>
            <a:off x="914400" y="1870058"/>
            <a:ext cx="10894423" cy="4687496"/>
          </a:xfrm>
        </p:spPr>
        <p:txBody>
          <a:bodyPr/>
          <a:lstStyle/>
          <a:p>
            <a:r>
              <a:rPr lang="en-US" dirty="0"/>
              <a:t>There is a </a:t>
            </a:r>
            <a:r>
              <a:rPr lang="en-US" dirty="0" err="1"/>
              <a:t>Jupyter</a:t>
            </a:r>
            <a:r>
              <a:rPr lang="en-US" dirty="0"/>
              <a:t> Hub notebook named </a:t>
            </a:r>
            <a:r>
              <a:rPr lang="en-US" dirty="0" err="1"/>
              <a:t>exoplanets.ipynb</a:t>
            </a:r>
            <a:r>
              <a:rPr lang="en-US" dirty="0"/>
              <a:t> that has sample light curve data ready to go</a:t>
            </a:r>
          </a:p>
          <a:p>
            <a:endParaRPr lang="en-US" dirty="0"/>
          </a:p>
          <a:p>
            <a:r>
              <a:rPr lang="en-US" dirty="0"/>
              <a:t>You are asked to</a:t>
            </a:r>
          </a:p>
          <a:p>
            <a:pPr marL="800100" lvl="1" indent="-342900">
              <a:buFont typeface="+mj-lt"/>
              <a:buAutoNum type="arabicPeriod"/>
            </a:pPr>
            <a:r>
              <a:rPr lang="en-US" dirty="0"/>
              <a:t>Follow the example given to create several models </a:t>
            </a:r>
          </a:p>
          <a:p>
            <a:pPr lvl="2"/>
            <a:r>
              <a:rPr lang="en-US" dirty="0"/>
              <a:t>There are an infinite number of models to try and we can’t get through them all</a:t>
            </a:r>
          </a:p>
          <a:p>
            <a:pPr lvl="2"/>
            <a:r>
              <a:rPr lang="en-US" dirty="0"/>
              <a:t>Try to create at least 5 models that you think are reasonable</a:t>
            </a:r>
          </a:p>
          <a:p>
            <a:pPr marL="800100" lvl="1" indent="-342900">
              <a:buFont typeface="+mj-lt"/>
              <a:buAutoNum type="arabicPeriod"/>
            </a:pPr>
            <a:r>
              <a:rPr lang="en-US" dirty="0"/>
              <a:t>Compute chi-squared for each of your models and the star light data given</a:t>
            </a:r>
          </a:p>
          <a:p>
            <a:pPr marL="800100" lvl="1" indent="-342900">
              <a:buFont typeface="+mj-lt"/>
              <a:buAutoNum type="arabicPeriod"/>
            </a:pPr>
            <a:r>
              <a:rPr lang="en-US" dirty="0"/>
              <a:t>Compare with you classmates to see if anyone has a lower chi-squared model</a:t>
            </a:r>
          </a:p>
          <a:p>
            <a:pPr marL="800100" lvl="1" indent="-342900">
              <a:buFont typeface="+mj-lt"/>
              <a:buAutoNum type="arabicPeriod"/>
            </a:pPr>
            <a:r>
              <a:rPr lang="en-US" dirty="0"/>
              <a:t>Once we determine the best model to use, determine how deep and how wide the model is</a:t>
            </a:r>
          </a:p>
          <a:p>
            <a:pPr lvl="2"/>
            <a:r>
              <a:rPr lang="en-US" dirty="0"/>
              <a:t>We’ll use this in the next part to get more information about the planet</a:t>
            </a:r>
          </a:p>
          <a:p>
            <a:endParaRPr lang="en-US" dirty="0"/>
          </a:p>
          <a:p>
            <a:endParaRPr lang="en-US" dirty="0"/>
          </a:p>
        </p:txBody>
      </p:sp>
    </p:spTree>
    <p:extLst>
      <p:ext uri="{BB962C8B-B14F-4D97-AF65-F5344CB8AC3E}">
        <p14:creationId xmlns:p14="http://schemas.microsoft.com/office/powerpoint/2010/main" val="770105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normAutofit/>
          </a:bodyPr>
          <a:lstStyle/>
          <a:p>
            <a:r>
              <a:rPr lang="en-US" dirty="0"/>
              <a:t>This work is licensed under a Creative Commons Attribution-</a:t>
            </a:r>
            <a:r>
              <a:rPr lang="en-US" dirty="0" err="1"/>
              <a:t>NonCommercial</a:t>
            </a:r>
            <a:r>
              <a:rPr lang="en-US" dirty="0"/>
              <a:t>-</a:t>
            </a:r>
            <a:r>
              <a:rPr lang="en-US" dirty="0" err="1"/>
              <a:t>ShareAlike</a:t>
            </a:r>
            <a:r>
              <a:rPr lang="en-US" dirty="0"/>
              <a:t> 4.0 International License</a:t>
            </a:r>
          </a:p>
          <a:p>
            <a:pPr lvl="1"/>
            <a:r>
              <a:rPr lang="en-US" dirty="0"/>
              <a:t>Fore more details: </a:t>
            </a:r>
            <a:r>
              <a:rPr lang="en-US" dirty="0">
                <a:hlinkClick r:id="rId2"/>
              </a:rPr>
              <a:t>https://creativecommons.org/licenses/by-nc-sa/4.0/</a:t>
            </a:r>
            <a:r>
              <a:rPr lang="en-US" dirty="0"/>
              <a:t> </a:t>
            </a:r>
          </a:p>
          <a:p>
            <a:pPr lvl="1"/>
            <a:endParaRPr lang="en-US" dirty="0"/>
          </a:p>
          <a:p>
            <a:r>
              <a:rPr lang="en-US" dirty="0"/>
              <a:t>The author is indebted to the generosity of others who have provided example problems and datasets.  Where appropriate, external sources are cited both in the slides and in </a:t>
            </a:r>
            <a:r>
              <a:rPr lang="en-US" dirty="0" err="1"/>
              <a:t>Jupyter</a:t>
            </a:r>
            <a:r>
              <a:rPr lang="en-US" dirty="0"/>
              <a:t> Notebooks</a:t>
            </a:r>
          </a:p>
          <a:p>
            <a:endParaRPr lang="en-US" dirty="0"/>
          </a:p>
          <a:p>
            <a:r>
              <a:rPr lang="en-US" dirty="0"/>
              <a:t>Images from around the Web are also used to help convey concepts</a:t>
            </a:r>
          </a:p>
          <a:p>
            <a:endParaRPr lang="en-US" dirty="0"/>
          </a:p>
          <a:p>
            <a:r>
              <a:rPr lang="en-US" dirty="0"/>
              <a:t>Content that is reused in these slides is either open licensed or, as I understand it, meets the Fair Use Doctrine for educational reuse. </a:t>
            </a:r>
          </a:p>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3"/>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469899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8C94-2A19-3B4E-9E06-2AA68AC58DD7}"/>
              </a:ext>
            </a:extLst>
          </p:cNvPr>
          <p:cNvSpPr>
            <a:spLocks noGrp="1"/>
          </p:cNvSpPr>
          <p:nvPr>
            <p:ph type="title"/>
          </p:nvPr>
        </p:nvSpPr>
        <p:spPr/>
        <p:txBody>
          <a:bodyPr/>
          <a:lstStyle/>
          <a:p>
            <a:r>
              <a:rPr lang="en-US" dirty="0"/>
              <a:t>Exoplanets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CAAA04-0FAC-8E47-BBB6-63ADC571C2FF}"/>
                  </a:ext>
                </a:extLst>
              </p:cNvPr>
              <p:cNvSpPr>
                <a:spLocks noGrp="1"/>
              </p:cNvSpPr>
              <p:nvPr>
                <p:ph idx="1"/>
              </p:nvPr>
            </p:nvSpPr>
            <p:spPr>
              <a:xfrm>
                <a:off x="1058091" y="1567543"/>
                <a:ext cx="10371909" cy="4872446"/>
              </a:xfrm>
            </p:spPr>
            <p:txBody>
              <a:bodyPr>
                <a:normAutofit/>
              </a:bodyPr>
              <a:lstStyle/>
              <a:p>
                <a:r>
                  <a:rPr lang="en-US" dirty="0"/>
                  <a:t>What can the depth of the dip in light tell us about the planet?</a:t>
                </a:r>
              </a:p>
              <a:p>
                <a:endParaRPr lang="en-US" dirty="0"/>
              </a:p>
              <a:p>
                <a:endParaRPr lang="en-US" dirty="0"/>
              </a:p>
              <a:p>
                <a:endParaRPr lang="en-US" dirty="0"/>
              </a:p>
              <a:p>
                <a:r>
                  <a:rPr lang="en-US" dirty="0"/>
                  <a:t>Meaning</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baseline="-25000" smtClean="0">
                          <a:latin typeface="Cambria Math" panose="02040503050406030204" pitchFamily="18" charset="0"/>
                        </a:rPr>
                        <m:t>𝑝𝑙𝑎𝑛𝑒𝑡</m:t>
                      </m:r>
                      <m:r>
                        <a:rPr lang="en-US" b="0" i="1" smtClean="0">
                          <a:latin typeface="Cambria Math" panose="02040503050406030204" pitchFamily="18" charset="0"/>
                        </a:rPr>
                        <m:t>=</m:t>
                      </m:r>
                      <m:r>
                        <a:rPr lang="en-US" b="0" i="1" smtClean="0">
                          <a:latin typeface="Cambria Math" panose="02040503050406030204" pitchFamily="18" charset="0"/>
                        </a:rPr>
                        <m:t>𝑟𝑠𝑡𝑎𝑟</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𝑑𝑒𝑝𝑡h</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𝑑𝑖𝑝</m:t>
                          </m:r>
                        </m:e>
                      </m:rad>
                      <m:r>
                        <a:rPr lang="en-US" b="0" i="1" smtClean="0">
                          <a:latin typeface="Cambria Math" panose="02040503050406030204" pitchFamily="18" charset="0"/>
                        </a:rPr>
                        <m:t> ∗100</m:t>
                      </m:r>
                    </m:oMath>
                  </m:oMathPara>
                </a14:m>
                <a:endParaRPr lang="en-US" dirty="0"/>
              </a:p>
              <a:p>
                <a:pPr marL="0" indent="0">
                  <a:buNone/>
                </a:pPr>
                <a:endParaRPr lang="en-US" dirty="0"/>
              </a:p>
              <a:p>
                <a:pPr marL="0" indent="0">
                  <a:buNone/>
                </a:pPr>
                <a:r>
                  <a:rPr lang="en-US" dirty="0"/>
                  <a:t>This equation assumes </a:t>
                </a:r>
                <a:r>
                  <a:rPr lang="en-US" dirty="0" err="1"/>
                  <a:t>r</a:t>
                </a:r>
                <a:r>
                  <a:rPr lang="en-US" baseline="-25000" dirty="0" err="1"/>
                  <a:t>star</a:t>
                </a:r>
                <a:r>
                  <a:rPr lang="en-US" dirty="0"/>
                  <a:t> is relative to our Sun and </a:t>
                </a:r>
                <a:r>
                  <a:rPr lang="en-US" dirty="0" err="1"/>
                  <a:t>r</a:t>
                </a:r>
                <a:r>
                  <a:rPr lang="en-US" baseline="-25000" dirty="0" err="1"/>
                  <a:t>planet</a:t>
                </a:r>
                <a:r>
                  <a:rPr lang="en-US" dirty="0"/>
                  <a:t> is relative to Jupiter</a:t>
                </a:r>
              </a:p>
              <a:p>
                <a:pPr marL="0" indent="0">
                  <a:buNone/>
                </a:pPr>
                <a:endParaRPr lang="en-US" dirty="0"/>
              </a:p>
              <a:p>
                <a:pPr marL="0" indent="0">
                  <a:buNone/>
                </a:pPr>
                <a:r>
                  <a:rPr lang="en-US" dirty="0"/>
                  <a:t>Given your best fit model, and a star that is 2 solar radii, what is the radius of the planet you found</a:t>
                </a:r>
              </a:p>
            </p:txBody>
          </p:sp>
        </mc:Choice>
        <mc:Fallback xmlns="">
          <p:sp>
            <p:nvSpPr>
              <p:cNvPr id="3" name="Content Placeholder 2">
                <a:extLst>
                  <a:ext uri="{FF2B5EF4-FFF2-40B4-BE49-F238E27FC236}">
                    <a16:creationId xmlns:a16="http://schemas.microsoft.com/office/drawing/2014/main" id="{59CAAA04-0FAC-8E47-BBB6-63ADC571C2FF}"/>
                  </a:ext>
                </a:extLst>
              </p:cNvPr>
              <p:cNvSpPr>
                <a:spLocks noGrp="1" noRot="1" noChangeAspect="1" noMove="1" noResize="1" noEditPoints="1" noAdjustHandles="1" noChangeArrowheads="1" noChangeShapeType="1" noTextEdit="1"/>
              </p:cNvSpPr>
              <p:nvPr>
                <p:ph idx="1"/>
              </p:nvPr>
            </p:nvSpPr>
            <p:spPr>
              <a:xfrm>
                <a:off x="1058091" y="1567543"/>
                <a:ext cx="10371909" cy="4872446"/>
              </a:xfrm>
              <a:blipFill>
                <a:blip r:embed="rId2"/>
                <a:stretch>
                  <a:fillRect l="-489" t="-2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9F1FB9-C5C9-D946-999C-6D19629397F1}"/>
                  </a:ext>
                </a:extLst>
              </p:cNvPr>
              <p:cNvSpPr txBox="1"/>
              <p:nvPr/>
            </p:nvSpPr>
            <p:spPr>
              <a:xfrm>
                <a:off x="4227922" y="2585250"/>
                <a:ext cx="4225834" cy="4744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𝑑𝑒𝑝𝑡h</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𝑑𝑖𝑝</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2</m:t>
                          </m:r>
                          <m:r>
                            <a:rPr lang="en-US" b="0" i="1" baseline="-25000" smtClean="0">
                              <a:latin typeface="Cambria Math" panose="02040503050406030204" pitchFamily="18" charset="0"/>
                              <a:ea typeface="Cambria Math" panose="02040503050406030204" pitchFamily="18" charset="0"/>
                            </a:rPr>
                            <m:t>𝑝𝑙𝑎𝑛𝑒𝑡</m:t>
                          </m:r>
                        </m:num>
                        <m:den>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2</m:t>
                          </m:r>
                          <m:r>
                            <a:rPr lang="en-US" b="0" i="1" baseline="-25000" smtClean="0">
                              <a:latin typeface="Cambria Math" panose="02040503050406030204" pitchFamily="18" charset="0"/>
                              <a:ea typeface="Cambria Math" panose="02040503050406030204" pitchFamily="18" charset="0"/>
                            </a:rPr>
                            <m:t>𝑠𝑡𝑎𝑟</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2</m:t>
                          </m:r>
                          <m:r>
                            <a:rPr lang="en-US" b="0" i="1" baseline="-25000" smtClean="0">
                              <a:latin typeface="Cambria Math" panose="02040503050406030204" pitchFamily="18" charset="0"/>
                              <a:ea typeface="Cambria Math" panose="02040503050406030204" pitchFamily="18" charset="0"/>
                            </a:rPr>
                            <m:t>𝑝𝑙𝑎𝑛𝑒𝑡</m:t>
                          </m:r>
                        </m:num>
                        <m:den>
                          <m:r>
                            <a:rPr lang="en-US" b="0" i="1" smtClean="0">
                              <a:latin typeface="Cambria Math" panose="02040503050406030204" pitchFamily="18" charset="0"/>
                              <a:ea typeface="Cambria Math" panose="02040503050406030204" pitchFamily="18" charset="0"/>
                            </a:rPr>
                            <m:t>𝑟</m:t>
                          </m:r>
                          <m:r>
                            <a:rPr lang="en-US" b="0" i="1" baseline="30000" smtClean="0">
                              <a:latin typeface="Cambria Math" panose="02040503050406030204" pitchFamily="18" charset="0"/>
                              <a:ea typeface="Cambria Math" panose="02040503050406030204" pitchFamily="18" charset="0"/>
                            </a:rPr>
                            <m:t>2</m:t>
                          </m:r>
                          <m:r>
                            <a:rPr lang="en-US" b="0" i="1" baseline="-25000" smtClean="0">
                              <a:latin typeface="Cambria Math" panose="02040503050406030204" pitchFamily="18" charset="0"/>
                              <a:ea typeface="Cambria Math" panose="02040503050406030204" pitchFamily="18" charset="0"/>
                            </a:rPr>
                            <m:t>𝑠𝑡𝑎𝑟</m:t>
                          </m:r>
                        </m:den>
                      </m:f>
                    </m:oMath>
                  </m:oMathPara>
                </a14:m>
                <a:endParaRPr lang="en-US" dirty="0"/>
              </a:p>
            </p:txBody>
          </p:sp>
        </mc:Choice>
        <mc:Fallback xmlns="">
          <p:sp>
            <p:nvSpPr>
              <p:cNvPr id="4" name="TextBox 3">
                <a:extLst>
                  <a:ext uri="{FF2B5EF4-FFF2-40B4-BE49-F238E27FC236}">
                    <a16:creationId xmlns:a16="http://schemas.microsoft.com/office/drawing/2014/main" id="{F69F1FB9-C5C9-D946-999C-6D19629397F1}"/>
                  </a:ext>
                </a:extLst>
              </p:cNvPr>
              <p:cNvSpPr txBox="1">
                <a:spLocks noRot="1" noChangeAspect="1" noMove="1" noResize="1" noEditPoints="1" noAdjustHandles="1" noChangeArrowheads="1" noChangeShapeType="1" noTextEdit="1"/>
              </p:cNvSpPr>
              <p:nvPr/>
            </p:nvSpPr>
            <p:spPr>
              <a:xfrm>
                <a:off x="4227922" y="2585250"/>
                <a:ext cx="4225834" cy="474425"/>
              </a:xfrm>
              <a:prstGeom prst="rect">
                <a:avLst/>
              </a:prstGeom>
              <a:blipFill>
                <a:blip r:embed="rId3"/>
                <a:stretch>
                  <a:fillRect t="-13514" b="-16216"/>
                </a:stretch>
              </a:blipFill>
            </p:spPr>
            <p:txBody>
              <a:bodyPr/>
              <a:lstStyle/>
              <a:p>
                <a:r>
                  <a:rPr lang="en-US">
                    <a:noFill/>
                  </a:rPr>
                  <a:t> </a:t>
                </a:r>
              </a:p>
            </p:txBody>
          </p:sp>
        </mc:Fallback>
      </mc:AlternateContent>
    </p:spTree>
    <p:extLst>
      <p:ext uri="{BB962C8B-B14F-4D97-AF65-F5344CB8AC3E}">
        <p14:creationId xmlns:p14="http://schemas.microsoft.com/office/powerpoint/2010/main" val="28576468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7E19-7462-D248-8A70-C3F283735AEC}"/>
              </a:ext>
            </a:extLst>
          </p:cNvPr>
          <p:cNvSpPr>
            <a:spLocks noGrp="1"/>
          </p:cNvSpPr>
          <p:nvPr>
            <p:ph type="title"/>
          </p:nvPr>
        </p:nvSpPr>
        <p:spPr/>
        <p:txBody>
          <a:bodyPr/>
          <a:lstStyle/>
          <a:p>
            <a:r>
              <a:rPr lang="en-US" dirty="0"/>
              <a:t>Goodness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9395B4-4514-0B47-9344-9C0D4C47587F}"/>
                  </a:ext>
                </a:extLst>
              </p:cNvPr>
              <p:cNvSpPr>
                <a:spLocks noGrp="1"/>
              </p:cNvSpPr>
              <p:nvPr>
                <p:ph idx="1"/>
              </p:nvPr>
            </p:nvSpPr>
            <p:spPr>
              <a:xfrm>
                <a:off x="1081627" y="1685109"/>
                <a:ext cx="10348373" cy="4950822"/>
              </a:xfrm>
            </p:spPr>
            <p:txBody>
              <a:bodyPr>
                <a:normAutofit/>
              </a:bodyPr>
              <a:lstStyle/>
              <a:p>
                <a:r>
                  <a:rPr lang="en-US" dirty="0"/>
                  <a:t>We don’t always have uncertainty/error estimates.</a:t>
                </a:r>
              </a:p>
              <a:p>
                <a:endParaRPr lang="en-US" dirty="0"/>
              </a:p>
              <a:p>
                <a:r>
                  <a:rPr lang="en-US" dirty="0"/>
                  <a:t>If that’s the case, then we can write chi-squared statistic as</a:t>
                </a:r>
              </a:p>
              <a:p>
                <a:pPr marL="0" indent="0">
                  <a:buNone/>
                </a:pPr>
                <a:r>
                  <a:rPr lang="en-US" i="1" dirty="0"/>
                  <a:t>	</a:t>
                </a:r>
                <a:r>
                  <a:rPr lang="el-GR" sz="2600" i="1" dirty="0"/>
                  <a:t>χ</a:t>
                </a:r>
                <a:r>
                  <a:rPr lang="el-GR" sz="2600" baseline="30000" dirty="0"/>
                  <a:t>2</a:t>
                </a:r>
                <a:r>
                  <a:rPr lang="el-GR" sz="2600" dirty="0"/>
                  <a:t> =</a:t>
                </a:r>
                <a:r>
                  <a:rPr lang="en-US" sz="2600" dirty="0"/>
                  <a:t> </a:t>
                </a:r>
                <a14:m>
                  <m:oMath xmlns:m="http://schemas.openxmlformats.org/officeDocument/2006/math">
                    <m:nary>
                      <m:naryPr>
                        <m:chr m:val="∑"/>
                        <m:subHide m:val="on"/>
                        <m:supHide m:val="on"/>
                        <m:ctrlPr>
                          <a:rPr lang="en-US" sz="2600" i="1" smtClean="0">
                            <a:latin typeface="Cambria Math" panose="02040503050406030204" pitchFamily="18" charset="0"/>
                          </a:rPr>
                        </m:ctrlPr>
                      </m:naryPr>
                      <m:sub/>
                      <m:sup/>
                      <m:e>
                        <m:f>
                          <m:fPr>
                            <m:ctrlPr>
                              <a:rPr lang="en-US" sz="2600" i="1" smtClean="0">
                                <a:latin typeface="Cambria Math" panose="02040503050406030204" pitchFamily="18" charset="0"/>
                              </a:rPr>
                            </m:ctrlPr>
                          </m:fPr>
                          <m:num>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𝑦</m:t>
                                </m:r>
                                <m:r>
                                  <a:rPr lang="en-US" sz="2600" b="0" i="1" baseline="-25000" smtClean="0">
                                    <a:latin typeface="Cambria Math" panose="02040503050406030204" pitchFamily="18" charset="0"/>
                                  </a:rPr>
                                  <m:t>𝑖</m:t>
                                </m:r>
                                <m:r>
                                  <a:rPr lang="en-US" sz="2600" b="0" i="1" baseline="-25000" smtClean="0">
                                    <a:latin typeface="Cambria Math" panose="02040503050406030204" pitchFamily="18" charset="0"/>
                                  </a:rPr>
                                  <m:t> −</m:t>
                                </m:r>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𝑥</m:t>
                                    </m:r>
                                    <m:r>
                                      <a:rPr lang="en-US" sz="2600" b="0" i="1" baseline="-25000" smtClean="0">
                                        <a:latin typeface="Cambria Math" panose="02040503050406030204" pitchFamily="18" charset="0"/>
                                      </a:rPr>
                                      <m:t>𝑖</m:t>
                                    </m:r>
                                  </m:e>
                                </m:d>
                              </m:e>
                            </m:d>
                            <m:r>
                              <a:rPr lang="en-US" sz="2600" b="0" i="1" baseline="30000" smtClean="0">
                                <a:latin typeface="Cambria Math" panose="02040503050406030204" pitchFamily="18" charset="0"/>
                              </a:rPr>
                              <m:t>2</m:t>
                            </m:r>
                          </m:num>
                          <m:den>
                            <m:r>
                              <a:rPr lang="en-US" sz="2600" b="0" i="1" smtClean="0">
                                <a:latin typeface="Cambria Math" panose="02040503050406030204" pitchFamily="18" charset="0"/>
                              </a:rPr>
                              <m:t>𝑓</m:t>
                            </m:r>
                            <m:r>
                              <a:rPr lang="en-US" sz="2600" b="0" i="1" smtClean="0">
                                <a:latin typeface="Cambria Math" panose="02040503050406030204" pitchFamily="18" charset="0"/>
                              </a:rPr>
                              <m:t>(</m:t>
                            </m:r>
                            <m:r>
                              <a:rPr lang="en-US" sz="2600" b="0" i="1" smtClean="0">
                                <a:latin typeface="Cambria Math" panose="02040503050406030204" pitchFamily="18" charset="0"/>
                              </a:rPr>
                              <m:t>𝑥𝑖</m:t>
                            </m:r>
                            <m:r>
                              <a:rPr lang="en-US" sz="2600" b="0" i="1" smtClean="0">
                                <a:latin typeface="Cambria Math" panose="02040503050406030204" pitchFamily="18" charset="0"/>
                                <a:ea typeface="Cambria Math" panose="02040503050406030204" pitchFamily="18" charset="0"/>
                              </a:rPr>
                              <m:t>)</m:t>
                            </m:r>
                          </m:den>
                        </m:f>
                      </m:e>
                    </m:nary>
                  </m:oMath>
                </a14:m>
                <a:r>
                  <a:rPr lang="en-US" sz="2600" dirty="0"/>
                  <a:t> = </a:t>
                </a:r>
                <a14:m>
                  <m:oMath xmlns:m="http://schemas.openxmlformats.org/officeDocument/2006/math">
                    <m:nary>
                      <m:naryPr>
                        <m:chr m:val="∑"/>
                        <m:subHide m:val="on"/>
                        <m:supHide m:val="on"/>
                        <m:ctrlPr>
                          <a:rPr lang="en-US" sz="2600" i="1">
                            <a:latin typeface="Cambria Math" panose="02040503050406030204" pitchFamily="18" charset="0"/>
                          </a:rPr>
                        </m:ctrlPr>
                      </m:naryPr>
                      <m:sub/>
                      <m:sup/>
                      <m:e>
                        <m:f>
                          <m:fPr>
                            <m:ctrlPr>
                              <a:rPr lang="en-US" sz="2600" i="1">
                                <a:latin typeface="Cambria Math" panose="02040503050406030204" pitchFamily="18" charset="0"/>
                              </a:rPr>
                            </m:ctrlPr>
                          </m:fPr>
                          <m:num>
                            <m:d>
                              <m:dPr>
                                <m:ctrlPr>
                                  <a:rPr lang="en-US" sz="2600" i="1">
                                    <a:latin typeface="Cambria Math" panose="02040503050406030204" pitchFamily="18" charset="0"/>
                                  </a:rPr>
                                </m:ctrlPr>
                              </m:dPr>
                              <m:e>
                                <m:r>
                                  <a:rPr lang="en-US" sz="2600" b="0" i="1" smtClean="0">
                                    <a:latin typeface="Cambria Math" panose="02040503050406030204" pitchFamily="18" charset="0"/>
                                  </a:rPr>
                                  <m:t>𝑂</m:t>
                                </m:r>
                                <m:r>
                                  <a:rPr lang="en-US" sz="2600" b="0" i="1" baseline="-25000" smtClean="0">
                                    <a:latin typeface="Cambria Math" panose="02040503050406030204" pitchFamily="18" charset="0"/>
                                  </a:rPr>
                                  <m:t>𝑖</m:t>
                                </m:r>
                                <m:r>
                                  <a:rPr lang="en-US" sz="2600" b="0" i="1" smtClean="0">
                                    <a:latin typeface="Cambria Math" panose="02040503050406030204" pitchFamily="18" charset="0"/>
                                  </a:rPr>
                                  <m:t> −</m:t>
                                </m:r>
                                <m:r>
                                  <a:rPr lang="en-US" sz="2600" b="0" i="1" smtClean="0">
                                    <a:latin typeface="Cambria Math" panose="02040503050406030204" pitchFamily="18" charset="0"/>
                                  </a:rPr>
                                  <m:t>𝐸𝑖</m:t>
                                </m:r>
                              </m:e>
                            </m:d>
                            <m:r>
                              <a:rPr lang="en-US" sz="2600" i="1" baseline="30000">
                                <a:latin typeface="Cambria Math" panose="02040503050406030204" pitchFamily="18" charset="0"/>
                              </a:rPr>
                              <m:t>2</m:t>
                            </m:r>
                          </m:num>
                          <m:den>
                            <m:r>
                              <a:rPr lang="en-US" sz="2600" b="0" i="1" smtClean="0">
                                <a:latin typeface="Cambria Math" panose="02040503050406030204" pitchFamily="18" charset="0"/>
                              </a:rPr>
                              <m:t>𝐸</m:t>
                            </m:r>
                            <m:r>
                              <a:rPr lang="en-US" sz="2600" b="0" i="1" baseline="-25000" smtClean="0">
                                <a:latin typeface="Cambria Math" panose="02040503050406030204" pitchFamily="18" charset="0"/>
                              </a:rPr>
                              <m:t>𝑖</m:t>
                            </m:r>
                          </m:den>
                        </m:f>
                      </m:e>
                    </m:nary>
                  </m:oMath>
                </a14:m>
                <a:endParaRPr lang="en-US" sz="2600" dirty="0"/>
              </a:p>
              <a:p>
                <a:endParaRPr lang="en-US" dirty="0"/>
              </a:p>
              <a:p>
                <a:r>
                  <a:rPr lang="en-US" dirty="0"/>
                  <a:t>O</a:t>
                </a:r>
                <a:r>
                  <a:rPr lang="en-US" baseline="-25000" dirty="0"/>
                  <a:t>i</a:t>
                </a:r>
                <a:r>
                  <a:rPr lang="en-US" dirty="0"/>
                  <a:t> is the observed value and </a:t>
                </a:r>
                <a:r>
                  <a:rPr lang="en-US" dirty="0" err="1"/>
                  <a:t>E</a:t>
                </a:r>
                <a:r>
                  <a:rPr lang="en-US" baseline="-25000" dirty="0" err="1"/>
                  <a:t>i</a:t>
                </a:r>
                <a:r>
                  <a:rPr lang="en-US" dirty="0"/>
                  <a:t> is the expected value (model value)</a:t>
                </a:r>
              </a:p>
              <a:p>
                <a:endParaRPr lang="en-US" dirty="0"/>
              </a:p>
              <a:p>
                <a:r>
                  <a:rPr lang="en-US" sz="1800" dirty="0" err="1">
                    <a:latin typeface="Courier New" panose="02070309020205020404" pitchFamily="49" charset="0"/>
                    <a:cs typeface="Courier New" panose="02070309020205020404" pitchFamily="49" charset="0"/>
                  </a:rPr>
                  <a:t>Scipy</a:t>
                </a:r>
                <a:r>
                  <a:rPr lang="en-US" sz="1800" dirty="0">
                    <a:latin typeface="Courier New" panose="02070309020205020404" pitchFamily="49" charset="0"/>
                    <a:cs typeface="Courier New" panose="02070309020205020404" pitchFamily="49" charset="0"/>
                  </a:rPr>
                  <a:t> has a function for doing this</a:t>
                </a:r>
              </a:p>
              <a:p>
                <a:endParaRPr lang="en-US" sz="1800" dirty="0">
                  <a:latin typeface="Courier New" panose="02070309020205020404" pitchFamily="49" charset="0"/>
                  <a:cs typeface="Courier New" panose="02070309020205020404" pitchFamily="49" charset="0"/>
                </a:endParaRPr>
              </a:p>
              <a:p>
                <a:pPr marL="0" indent="0">
                  <a:buNone/>
                </a:pPr>
                <a:r>
                  <a:rPr lang="en-US" sz="1800" dirty="0" err="1">
                    <a:latin typeface="Courier New" panose="02070309020205020404" pitchFamily="49" charset="0"/>
                    <a:cs typeface="Courier New" panose="02070309020205020404" pitchFamily="49" charset="0"/>
                  </a:rPr>
                  <a:t>scipy.stats.chisquare</a:t>
                </a:r>
                <a:r>
                  <a:rPr lang="en-US" sz="1800" dirty="0">
                    <a:latin typeface="Courier New" panose="02070309020205020404" pitchFamily="49" charset="0"/>
                    <a:cs typeface="Courier New" panose="02070309020205020404" pitchFamily="49" charset="0"/>
                  </a:rPr>
                  <a:t>(observations, </a:t>
                </a:r>
                <a:r>
                  <a:rPr lang="en-US" sz="1800" dirty="0" err="1">
                    <a:latin typeface="Courier New" panose="02070309020205020404" pitchFamily="49" charset="0"/>
                    <a:cs typeface="Courier New" panose="02070309020205020404" pitchFamily="49" charset="0"/>
                  </a:rPr>
                  <a:t>f_exp</a:t>
                </a:r>
                <a:r>
                  <a:rPr lang="en-US" sz="1800" dirty="0">
                    <a:latin typeface="Courier New" panose="02070309020205020404" pitchFamily="49" charset="0"/>
                    <a:cs typeface="Courier New" panose="02070309020205020404" pitchFamily="49" charset="0"/>
                  </a:rPr>
                  <a:t>=model)</a:t>
                </a:r>
              </a:p>
              <a:p>
                <a:endParaRPr lang="en-US" dirty="0"/>
              </a:p>
            </p:txBody>
          </p:sp>
        </mc:Choice>
        <mc:Fallback xmlns="">
          <p:sp>
            <p:nvSpPr>
              <p:cNvPr id="3" name="Content Placeholder 2">
                <a:extLst>
                  <a:ext uri="{FF2B5EF4-FFF2-40B4-BE49-F238E27FC236}">
                    <a16:creationId xmlns:a16="http://schemas.microsoft.com/office/drawing/2014/main" id="{3F9395B4-4514-0B47-9344-9C0D4C47587F}"/>
                  </a:ext>
                </a:extLst>
              </p:cNvPr>
              <p:cNvSpPr>
                <a:spLocks noGrp="1" noRot="1" noChangeAspect="1" noMove="1" noResize="1" noEditPoints="1" noAdjustHandles="1" noChangeArrowheads="1" noChangeShapeType="1" noTextEdit="1"/>
              </p:cNvSpPr>
              <p:nvPr>
                <p:ph idx="1"/>
              </p:nvPr>
            </p:nvSpPr>
            <p:spPr>
              <a:xfrm>
                <a:off x="1081627" y="1685109"/>
                <a:ext cx="10348373" cy="4950822"/>
              </a:xfrm>
              <a:blipFill>
                <a:blip r:embed="rId2"/>
                <a:stretch>
                  <a:fillRect l="-368" t="-256"/>
                </a:stretch>
              </a:blipFill>
            </p:spPr>
            <p:txBody>
              <a:bodyPr/>
              <a:lstStyle/>
              <a:p>
                <a:r>
                  <a:rPr lang="en-US">
                    <a:noFill/>
                  </a:rPr>
                  <a:t> </a:t>
                </a:r>
              </a:p>
            </p:txBody>
          </p:sp>
        </mc:Fallback>
      </mc:AlternateContent>
    </p:spTree>
    <p:extLst>
      <p:ext uri="{BB962C8B-B14F-4D97-AF65-F5344CB8AC3E}">
        <p14:creationId xmlns:p14="http://schemas.microsoft.com/office/powerpoint/2010/main" val="4132433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F2A42-8203-3841-B5F6-A20DA9125698}"/>
              </a:ext>
            </a:extLst>
          </p:cNvPr>
          <p:cNvSpPr>
            <a:spLocks noGrp="1"/>
          </p:cNvSpPr>
          <p:nvPr>
            <p:ph idx="1"/>
          </p:nvPr>
        </p:nvSpPr>
        <p:spPr>
          <a:xfrm>
            <a:off x="1097280" y="235132"/>
            <a:ext cx="10541726" cy="6466114"/>
          </a:xfrm>
        </p:spPr>
        <p:txBody>
          <a:bodyPr>
            <a:normAutofit/>
          </a:bodyPr>
          <a:lstStyle/>
          <a:p>
            <a:r>
              <a:rPr lang="en-US" dirty="0"/>
              <a:t>Let’s try this out on some real Kepler data</a:t>
            </a:r>
          </a:p>
          <a:p>
            <a:r>
              <a:rPr lang="en-US" dirty="0"/>
              <a:t>There is a CSV data file containing Date and Flux (Brightness) at</a:t>
            </a:r>
          </a:p>
          <a:p>
            <a:pPr lvl="1"/>
            <a:r>
              <a:rPr lang="en-US" dirty="0">
                <a:hlinkClick r:id="rId2"/>
              </a:rPr>
              <a:t>https://narock.github.io/teaching/CST-411/kepler_lightcurve_206103150_c3.txt</a:t>
            </a:r>
            <a:r>
              <a:rPr lang="en-US" dirty="0"/>
              <a:t> </a:t>
            </a:r>
          </a:p>
          <a:p>
            <a:pPr marL="457200" lvl="1" indent="0">
              <a:buNone/>
            </a:pPr>
            <a:endParaRPr lang="en-US" dirty="0"/>
          </a:p>
          <a:p>
            <a:r>
              <a:rPr lang="en-US" dirty="0"/>
              <a:t>The file is comma separated and has two columns BJD and Flux</a:t>
            </a:r>
          </a:p>
          <a:p>
            <a:endParaRPr lang="en-US" dirty="0"/>
          </a:p>
          <a:p>
            <a:r>
              <a:rPr lang="en-US" dirty="0"/>
              <a:t>BJD stands for </a:t>
            </a:r>
            <a:r>
              <a:rPr lang="en-US" b="1" dirty="0"/>
              <a:t>Barycentric Julian Date (BJD)</a:t>
            </a:r>
            <a:r>
              <a:rPr lang="en-US" dirty="0"/>
              <a:t> and is a time column.  </a:t>
            </a:r>
            <a:r>
              <a:rPr lang="en-US" b="1" dirty="0"/>
              <a:t>Julian day</a:t>
            </a:r>
            <a:r>
              <a:rPr lang="en-US" dirty="0"/>
              <a:t> (JD) is a continuous count of days since the beginning of the Julian Period and is astronomers for easily calculating elapsed days between two events.  Julian day number 0 is assigned to the day starting at noon on Monday, January 1, 4713 BC. </a:t>
            </a:r>
          </a:p>
          <a:p>
            <a:endParaRPr lang="en-US" dirty="0"/>
          </a:p>
          <a:p>
            <a:r>
              <a:rPr lang="en-US" dirty="0"/>
              <a:t>BJD corrects JD for differences in the Earth's position with respect to the center of the Solar System.  Due to the finite speed of light and the changing position of Earth, Julian day calculations need correcting.</a:t>
            </a:r>
          </a:p>
          <a:p>
            <a:endParaRPr lang="en-US" dirty="0"/>
          </a:p>
          <a:p>
            <a:r>
              <a:rPr lang="en-US" dirty="0"/>
              <a:t>Flux – change per unit time. Light Flux = change in brightness over time</a:t>
            </a:r>
          </a:p>
          <a:p>
            <a:pPr lvl="1"/>
            <a:endParaRPr lang="en-US" dirty="0"/>
          </a:p>
        </p:txBody>
      </p:sp>
    </p:spTree>
    <p:extLst>
      <p:ext uri="{BB962C8B-B14F-4D97-AF65-F5344CB8AC3E}">
        <p14:creationId xmlns:p14="http://schemas.microsoft.com/office/powerpoint/2010/main" val="3452619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8F2A42-8203-3841-B5F6-A20DA9125698}"/>
              </a:ext>
            </a:extLst>
          </p:cNvPr>
          <p:cNvSpPr>
            <a:spLocks noGrp="1"/>
          </p:cNvSpPr>
          <p:nvPr>
            <p:ph idx="1"/>
          </p:nvPr>
        </p:nvSpPr>
        <p:spPr>
          <a:xfrm>
            <a:off x="1097280" y="235132"/>
            <a:ext cx="10541726" cy="6466114"/>
          </a:xfrm>
        </p:spPr>
        <p:txBody>
          <a:bodyPr>
            <a:normAutofit lnSpcReduction="10000"/>
          </a:bodyPr>
          <a:lstStyle/>
          <a:p>
            <a:r>
              <a:rPr lang="en-US" dirty="0"/>
              <a:t>Let’s try this out on some real Kepler data</a:t>
            </a:r>
          </a:p>
          <a:p>
            <a:r>
              <a:rPr lang="en-US" dirty="0"/>
              <a:t>There is a CSV data file containing Date and Flux (Brightness) at</a:t>
            </a:r>
          </a:p>
          <a:p>
            <a:pPr lvl="1"/>
            <a:r>
              <a:rPr lang="en-US" dirty="0">
                <a:hlinkClick r:id="rId2"/>
              </a:rPr>
              <a:t>https://narock.github.io/teaching/CST-411/kepler_lightcurve_206103150_c3.txt</a:t>
            </a:r>
            <a:r>
              <a:rPr lang="en-US" dirty="0"/>
              <a:t> </a:t>
            </a:r>
          </a:p>
          <a:p>
            <a:pPr lvl="1"/>
            <a:endParaRPr lang="en-US" dirty="0"/>
          </a:p>
          <a:p>
            <a:pPr marL="457200" indent="-457200">
              <a:buFont typeface="+mj-lt"/>
              <a:buAutoNum type="arabicPeriod"/>
            </a:pPr>
            <a:r>
              <a:rPr lang="en-US" dirty="0"/>
              <a:t>Read the data into a notebook</a:t>
            </a:r>
          </a:p>
          <a:p>
            <a:pPr marL="457200" indent="-457200">
              <a:buFont typeface="+mj-lt"/>
              <a:buAutoNum type="arabicPeriod"/>
            </a:pPr>
            <a:r>
              <a:rPr lang="en-US" dirty="0"/>
              <a:t>Visualize the light curve</a:t>
            </a:r>
          </a:p>
          <a:p>
            <a:pPr marL="457200" indent="-457200">
              <a:buFont typeface="+mj-lt"/>
              <a:buAutoNum type="arabicPeriod"/>
            </a:pPr>
            <a:r>
              <a:rPr lang="en-US" dirty="0"/>
              <a:t>The data show many transits of the planet</a:t>
            </a:r>
          </a:p>
          <a:p>
            <a:pPr marL="457200" indent="-457200">
              <a:buFont typeface="+mj-lt"/>
              <a:buAutoNum type="arabicPeriod"/>
            </a:pPr>
            <a:r>
              <a:rPr lang="en-US" dirty="0"/>
              <a:t>Subset the table to be just the first transit (BJD &gt; 2149.0 and BJD &lt; 2151.0)</a:t>
            </a:r>
          </a:p>
          <a:p>
            <a:pPr marL="457200" indent="-457200">
              <a:buFont typeface="+mj-lt"/>
              <a:buAutoNum type="arabicPeriod"/>
            </a:pPr>
            <a:r>
              <a:rPr lang="en-US" dirty="0"/>
              <a:t>Create a model for the first transit and compute chi-square using the equation</a:t>
            </a:r>
          </a:p>
          <a:p>
            <a:pPr marL="457200" indent="-457200">
              <a:buFont typeface="+mj-lt"/>
              <a:buAutoNum type="arabicPeriod"/>
            </a:pPr>
            <a:r>
              <a:rPr lang="en-US" dirty="0"/>
              <a:t>Confirm your result using </a:t>
            </a:r>
            <a:r>
              <a:rPr lang="en-US" dirty="0" err="1">
                <a:latin typeface="Courier New" panose="02070309020205020404" pitchFamily="49" charset="0"/>
                <a:cs typeface="Courier New" panose="02070309020205020404" pitchFamily="49" charset="0"/>
              </a:rPr>
              <a:t>scipy.stats.chisquare</a:t>
            </a:r>
            <a:r>
              <a:rPr lang="en-US" dirty="0">
                <a:latin typeface="Courier New" panose="02070309020205020404" pitchFamily="49" charset="0"/>
                <a:cs typeface="Courier New" panose="02070309020205020404" pitchFamily="49" charset="0"/>
              </a:rPr>
              <a:t>(d['Flux'], </a:t>
            </a:r>
            <a:r>
              <a:rPr lang="en-US" dirty="0" err="1">
                <a:latin typeface="Courier New" panose="02070309020205020404" pitchFamily="49" charset="0"/>
                <a:cs typeface="Courier New" panose="02070309020205020404" pitchFamily="49" charset="0"/>
              </a:rPr>
              <a:t>f_exp</a:t>
            </a:r>
            <a:r>
              <a:rPr lang="en-US" dirty="0">
                <a:latin typeface="Courier New" panose="02070309020205020404" pitchFamily="49" charset="0"/>
                <a:cs typeface="Courier New" panose="02070309020205020404" pitchFamily="49" charset="0"/>
              </a:rPr>
              <a:t>=model)</a:t>
            </a:r>
          </a:p>
          <a:p>
            <a:pPr marL="457200" indent="-457200">
              <a:buFont typeface="+mj-lt"/>
              <a:buAutoNum type="arabicPeriod"/>
            </a:pPr>
            <a:r>
              <a:rPr lang="en-US" dirty="0">
                <a:cs typeface="Courier New" panose="02070309020205020404" pitchFamily="49" charset="0"/>
              </a:rPr>
              <a:t>Determine the radius of the planet</a:t>
            </a:r>
          </a:p>
          <a:p>
            <a:pPr marL="457200" indent="-457200">
              <a:buFont typeface="+mj-lt"/>
              <a:buAutoNum type="arabicPeriod"/>
            </a:pPr>
            <a:r>
              <a:rPr lang="en-US" dirty="0">
                <a:cs typeface="Courier New" panose="02070309020205020404" pitchFamily="49" charset="0"/>
              </a:rPr>
              <a:t>How far apart are the transits?</a:t>
            </a:r>
          </a:p>
          <a:p>
            <a:pPr lvl="1"/>
            <a:r>
              <a:rPr lang="en-US" dirty="0">
                <a:cs typeface="Courier New" panose="02070309020205020404" pitchFamily="49" charset="0"/>
              </a:rPr>
              <a:t>Use this information and M = ( a</a:t>
            </a:r>
            <a:r>
              <a:rPr lang="en-US" baseline="30000" dirty="0">
                <a:cs typeface="Courier New" panose="02070309020205020404" pitchFamily="49" charset="0"/>
              </a:rPr>
              <a:t>3</a:t>
            </a:r>
            <a:r>
              <a:rPr lang="en-US" dirty="0">
                <a:cs typeface="Courier New" panose="02070309020205020404" pitchFamily="49" charset="0"/>
              </a:rPr>
              <a:t> / p</a:t>
            </a:r>
            <a:r>
              <a:rPr lang="en-US" baseline="30000" dirty="0">
                <a:cs typeface="Courier New" panose="02070309020205020404" pitchFamily="49" charset="0"/>
              </a:rPr>
              <a:t>2</a:t>
            </a:r>
            <a:r>
              <a:rPr lang="en-US" dirty="0">
                <a:cs typeface="Courier New" panose="02070309020205020404" pitchFamily="49" charset="0"/>
              </a:rPr>
              <a:t> ) to determine how far away from the star the planet is</a:t>
            </a:r>
          </a:p>
          <a:p>
            <a:pPr lvl="1"/>
            <a:r>
              <a:rPr lang="en-US" dirty="0">
                <a:cs typeface="Courier New" panose="02070309020205020404" pitchFamily="49" charset="0"/>
              </a:rPr>
              <a:t>M is the mass of the star relative to our Sun, which is 1.11</a:t>
            </a:r>
          </a:p>
          <a:p>
            <a:pPr lvl="1"/>
            <a:r>
              <a:rPr lang="en-US" dirty="0">
                <a:cs typeface="Courier New" panose="02070309020205020404" pitchFamily="49" charset="0"/>
              </a:rPr>
              <a:t>p is the orbital period of the planet in years</a:t>
            </a:r>
          </a:p>
          <a:p>
            <a:pPr lvl="1"/>
            <a:r>
              <a:rPr lang="en-US" dirty="0">
                <a:cs typeface="Courier New" panose="02070309020205020404" pitchFamily="49" charset="0"/>
              </a:rPr>
              <a:t>a is the distance of the planet from the star in Astronomical Units (AU), Earth is 1 AU from the Sun</a:t>
            </a:r>
          </a:p>
        </p:txBody>
      </p:sp>
    </p:spTree>
    <p:extLst>
      <p:ext uri="{BB962C8B-B14F-4D97-AF65-F5344CB8AC3E}">
        <p14:creationId xmlns:p14="http://schemas.microsoft.com/office/powerpoint/2010/main" val="3462308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4791-32AE-C448-AB59-092A00ADEB57}"/>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EB4C714-81F1-5E40-9AB9-577D00E031AB}"/>
              </a:ext>
            </a:extLst>
          </p:cNvPr>
          <p:cNvSpPr>
            <a:spLocks noGrp="1"/>
          </p:cNvSpPr>
          <p:nvPr>
            <p:ph idx="1"/>
          </p:nvPr>
        </p:nvSpPr>
        <p:spPr>
          <a:xfrm>
            <a:off x="1064525" y="1637731"/>
            <a:ext cx="10365475" cy="4954138"/>
          </a:xfrm>
        </p:spPr>
        <p:txBody>
          <a:bodyPr>
            <a:normAutofit/>
          </a:bodyPr>
          <a:lstStyle/>
          <a:p>
            <a:r>
              <a:rPr lang="en-US" dirty="0"/>
              <a:t>The data that you just used came from NASA’s Kepler space telescope</a:t>
            </a:r>
          </a:p>
          <a:p>
            <a:r>
              <a:rPr lang="en-US" dirty="0"/>
              <a:t>All Kepler data is freely and publicly available</a:t>
            </a:r>
          </a:p>
          <a:p>
            <a:endParaRPr lang="en-US" dirty="0"/>
          </a:p>
          <a:p>
            <a:r>
              <a:rPr lang="en-US" dirty="0"/>
              <a:t>If you’d like to hunt for more planets check out:</a:t>
            </a:r>
          </a:p>
          <a:p>
            <a:r>
              <a:rPr lang="en-US" dirty="0"/>
              <a:t>Barbara A. Mikulski Archive for Space Telescopes - </a:t>
            </a:r>
            <a:r>
              <a:rPr lang="en-US" dirty="0">
                <a:hlinkClick r:id="rId2"/>
              </a:rPr>
              <a:t>http://archive.stsci.edu/k2/epic/search.php</a:t>
            </a:r>
            <a:endParaRPr lang="en-US" dirty="0"/>
          </a:p>
          <a:p>
            <a:endParaRPr lang="en-US" dirty="0"/>
          </a:p>
          <a:p>
            <a:r>
              <a:rPr lang="en-US" dirty="0"/>
              <a:t>The specific data we just looked at was EPIC 206103150 </a:t>
            </a:r>
          </a:p>
          <a:p>
            <a:pPr lvl="1"/>
            <a:r>
              <a:rPr lang="en-US" dirty="0"/>
              <a:t>You can also find it here: </a:t>
            </a:r>
            <a:r>
              <a:rPr lang="en-US" dirty="0">
                <a:hlinkClick r:id="rId3"/>
              </a:rPr>
              <a:t>https://www.cfa.harvard.edu/~avanderb/allk2c3obs.html</a:t>
            </a:r>
            <a:endParaRPr lang="en-US" dirty="0"/>
          </a:p>
          <a:p>
            <a:r>
              <a:rPr lang="en-US" dirty="0"/>
              <a:t>That particular star actually has 4 confirmed planets</a:t>
            </a:r>
          </a:p>
          <a:p>
            <a:pPr lvl="1"/>
            <a:r>
              <a:rPr lang="en-US" dirty="0">
                <a:hlinkClick r:id="rId4"/>
              </a:rPr>
              <a:t>https://en.wikipedia.org/wiki/WASP-47#Planetary_System</a:t>
            </a:r>
            <a:r>
              <a:rPr lang="en-US" dirty="0"/>
              <a:t>   </a:t>
            </a:r>
          </a:p>
        </p:txBody>
      </p:sp>
    </p:spTree>
    <p:extLst>
      <p:ext uri="{BB962C8B-B14F-4D97-AF65-F5344CB8AC3E}">
        <p14:creationId xmlns:p14="http://schemas.microsoft.com/office/powerpoint/2010/main" val="793822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130-AAC6-F548-BC22-6388081C852B}"/>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96EBDC22-76A2-1745-9089-09027EEC7773}"/>
              </a:ext>
            </a:extLst>
          </p:cNvPr>
          <p:cNvSpPr>
            <a:spLocks noGrp="1"/>
          </p:cNvSpPr>
          <p:nvPr>
            <p:ph idx="1"/>
          </p:nvPr>
        </p:nvSpPr>
        <p:spPr>
          <a:xfrm>
            <a:off x="1078173" y="1651379"/>
            <a:ext cx="10351827" cy="4872250"/>
          </a:xfrm>
        </p:spPr>
        <p:txBody>
          <a:bodyPr/>
          <a:lstStyle/>
          <a:p>
            <a:r>
              <a:rPr lang="en-US" dirty="0"/>
              <a:t>Sometimes we have one or two models we’d like to compare our observations against</a:t>
            </a:r>
          </a:p>
          <a:p>
            <a:endParaRPr lang="en-US" dirty="0"/>
          </a:p>
          <a:p>
            <a:r>
              <a:rPr lang="en-US" dirty="0"/>
              <a:t>Remember our mini-project and the atoms decaying?</a:t>
            </a:r>
          </a:p>
          <a:p>
            <a:endParaRPr lang="en-US" dirty="0"/>
          </a:p>
          <a:p>
            <a:r>
              <a:rPr lang="en-US" dirty="0"/>
              <a:t>In cases like that, where you have observations (or a simulation) and a known theory, then using one of the aforementioned chi-squared equations is the way to go</a:t>
            </a:r>
          </a:p>
          <a:p>
            <a:endParaRPr lang="en-US" dirty="0"/>
          </a:p>
          <a:p>
            <a:r>
              <a:rPr lang="en-US" dirty="0"/>
              <a:t>However, there are other cases where we don’t have a specific model/theory to compare against</a:t>
            </a:r>
          </a:p>
          <a:p>
            <a:endParaRPr lang="en-US" dirty="0"/>
          </a:p>
          <a:p>
            <a:r>
              <a:rPr lang="en-US" dirty="0"/>
              <a:t>Cases like the planet hunting would be much easier if we could instead tell the computer what we’re looking for and have it try many different combinations.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24963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4130-AAC6-F548-BC22-6388081C852B}"/>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96EBDC22-76A2-1745-9089-09027EEC7773}"/>
              </a:ext>
            </a:extLst>
          </p:cNvPr>
          <p:cNvSpPr>
            <a:spLocks noGrp="1"/>
          </p:cNvSpPr>
          <p:nvPr>
            <p:ph idx="1"/>
          </p:nvPr>
        </p:nvSpPr>
        <p:spPr>
          <a:xfrm>
            <a:off x="955343" y="1460310"/>
            <a:ext cx="10768084" cy="5063319"/>
          </a:xfrm>
        </p:spPr>
        <p:txBody>
          <a:bodyPr/>
          <a:lstStyle/>
          <a:p>
            <a:r>
              <a:rPr lang="en-US" dirty="0"/>
              <a:t>This is where we start to get into the field of machine learning</a:t>
            </a:r>
          </a:p>
          <a:p>
            <a:endParaRPr lang="en-US" dirty="0"/>
          </a:p>
          <a:p>
            <a:r>
              <a:rPr lang="en-US" dirty="0"/>
              <a:t>Machine learning = having a computer “learn” from data</a:t>
            </a:r>
          </a:p>
          <a:p>
            <a:endParaRPr lang="en-US" dirty="0"/>
          </a:p>
          <a:p>
            <a:r>
              <a:rPr lang="en-US" dirty="0"/>
              <a:t>The “learning” involves having the computer apply statistics, like the chi-squared statistic, repeatedly while slightly varying the model each time. Eventually, the computer will settle on a model with the best fit to the observations</a:t>
            </a:r>
          </a:p>
          <a:p>
            <a:endParaRPr lang="en-US" dirty="0"/>
          </a:p>
          <a:p>
            <a:r>
              <a:rPr lang="en-US" dirty="0"/>
              <a:t>Pros – computers don’t get tired. They’ll happily try millions of combinations for us</a:t>
            </a:r>
          </a:p>
          <a:p>
            <a:endParaRPr lang="en-US" dirty="0"/>
          </a:p>
          <a:p>
            <a:r>
              <a:rPr lang="en-US" dirty="0"/>
              <a:t>Cons – the computer is just following an algorithm.  What you get back may not be the “best”, it’s just the “best” the computer could find.  Also, poor observations will impact your results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004055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9EC3-D5F1-F742-A1CC-78495D6DE635}"/>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59D49442-8B03-2E4B-AC5F-0B9B376E646E}"/>
              </a:ext>
            </a:extLst>
          </p:cNvPr>
          <p:cNvSpPr>
            <a:spLocks noGrp="1"/>
          </p:cNvSpPr>
          <p:nvPr>
            <p:ph idx="1"/>
          </p:nvPr>
        </p:nvSpPr>
        <p:spPr>
          <a:xfrm>
            <a:off x="901147" y="1514901"/>
            <a:ext cx="10774018" cy="5117911"/>
          </a:xfrm>
        </p:spPr>
        <p:txBody>
          <a:bodyPr>
            <a:normAutofit/>
          </a:bodyPr>
          <a:lstStyle/>
          <a:p>
            <a:r>
              <a:rPr lang="en-US" dirty="0" err="1"/>
              <a:t>Scipy</a:t>
            </a:r>
            <a:r>
              <a:rPr lang="en-US" dirty="0"/>
              <a:t> is the go-to library for this sort of thing (at least initially, </a:t>
            </a:r>
            <a:r>
              <a:rPr lang="en-US" dirty="0" err="1"/>
              <a:t>scikit</a:t>
            </a:r>
            <a:r>
              <a:rPr lang="en-US" dirty="0"/>
              <a:t>-learn as you get more advanced)</a:t>
            </a:r>
          </a:p>
          <a:p>
            <a:endParaRPr lang="en-US" dirty="0"/>
          </a:p>
          <a:p>
            <a:r>
              <a:rPr lang="en-US" dirty="0"/>
              <a:t>There are lots of ways to do this sort of thing in </a:t>
            </a:r>
            <a:r>
              <a:rPr lang="en-US" dirty="0" err="1"/>
              <a:t>Scipy</a:t>
            </a:r>
            <a:r>
              <a:rPr lang="en-US" dirty="0"/>
              <a:t> – lots</a:t>
            </a:r>
          </a:p>
          <a:p>
            <a:endParaRPr lang="en-US" dirty="0"/>
          </a:p>
          <a:p>
            <a:r>
              <a:rPr lang="en-US" dirty="0"/>
              <a:t>We’re going to use </a:t>
            </a:r>
            <a:r>
              <a:rPr lang="en-US" dirty="0" err="1">
                <a:latin typeface="Courier New" panose="02070309020205020404" pitchFamily="49" charset="0"/>
                <a:cs typeface="Courier New" panose="02070309020205020404" pitchFamily="49" charset="0"/>
              </a:rPr>
              <a:t>scipy.optimize.curve_fit</a:t>
            </a:r>
            <a:r>
              <a:rPr lang="en-US" dirty="0">
                <a:latin typeface="Courier New" panose="02070309020205020404" pitchFamily="49" charset="0"/>
                <a:cs typeface="Courier New" panose="02070309020205020404" pitchFamily="49" charset="0"/>
              </a:rPr>
              <a:t> </a:t>
            </a:r>
            <a:r>
              <a:rPr lang="en-US" dirty="0"/>
              <a:t>which is a general purpose routine</a:t>
            </a:r>
          </a:p>
          <a:p>
            <a:endParaRPr lang="en-US" dirty="0"/>
          </a:p>
          <a:p>
            <a:r>
              <a:rPr lang="en-US" dirty="0"/>
              <a:t>This routine will work for many different types of models (straight lines, quadratics, sines, cosines, etc.) and is a good place to start</a:t>
            </a:r>
          </a:p>
          <a:p>
            <a:endParaRPr lang="en-US" dirty="0"/>
          </a:p>
          <a:p>
            <a:r>
              <a:rPr lang="en-US" dirty="0"/>
              <a:t>It works quickly for datasets with less than about one million data points</a:t>
            </a:r>
          </a:p>
          <a:p>
            <a:endParaRPr lang="en-US" dirty="0"/>
          </a:p>
          <a:p>
            <a:r>
              <a:rPr lang="en-US" dirty="0"/>
              <a:t>Above ~1 million observations there are better algorithms – Remember time complexity!</a:t>
            </a:r>
          </a:p>
        </p:txBody>
      </p:sp>
    </p:spTree>
    <p:extLst>
      <p:ext uri="{BB962C8B-B14F-4D97-AF65-F5344CB8AC3E}">
        <p14:creationId xmlns:p14="http://schemas.microsoft.com/office/powerpoint/2010/main" val="89458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E0FF2-8E27-C343-BBB4-588DD31A83FB}"/>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203664BD-4682-454D-BB51-C3974EC1A845}"/>
              </a:ext>
            </a:extLst>
          </p:cNvPr>
          <p:cNvSpPr>
            <a:spLocks noGrp="1"/>
          </p:cNvSpPr>
          <p:nvPr>
            <p:ph idx="1"/>
          </p:nvPr>
        </p:nvSpPr>
        <p:spPr>
          <a:xfrm>
            <a:off x="1251678" y="6158459"/>
            <a:ext cx="10178322" cy="543317"/>
          </a:xfrm>
        </p:spPr>
        <p:txBody>
          <a:bodyPr>
            <a:noAutofit/>
          </a:bodyPr>
          <a:lstStyle/>
          <a:p>
            <a:r>
              <a:rPr lang="en-US" sz="1200" dirty="0"/>
              <a:t>Study done by </a:t>
            </a:r>
            <a:r>
              <a:rPr lang="en-US" sz="1200" dirty="0" err="1"/>
              <a:t>Tirthajyoti</a:t>
            </a:r>
            <a:r>
              <a:rPr lang="en-US" sz="1200" dirty="0"/>
              <a:t> Sarkar: </a:t>
            </a:r>
          </a:p>
          <a:p>
            <a:pPr lvl="1"/>
            <a:r>
              <a:rPr lang="en-US" sz="1200" dirty="0">
                <a:hlinkClick r:id="rId2"/>
              </a:rPr>
              <a:t>https://medium.freecodecamp.org/data-science-with-python-8-ways-to-do-linear-regression-and-measure-their-speed-b5577d75f8b</a:t>
            </a:r>
            <a:r>
              <a:rPr lang="en-US" sz="1200" dirty="0"/>
              <a:t> </a:t>
            </a:r>
          </a:p>
        </p:txBody>
      </p:sp>
      <p:pic>
        <p:nvPicPr>
          <p:cNvPr id="4" name="Picture 3">
            <a:extLst>
              <a:ext uri="{FF2B5EF4-FFF2-40B4-BE49-F238E27FC236}">
                <a16:creationId xmlns:a16="http://schemas.microsoft.com/office/drawing/2014/main" id="{90D3D3D2-97EC-9B4F-8167-2EE639F8F15F}"/>
              </a:ext>
            </a:extLst>
          </p:cNvPr>
          <p:cNvPicPr>
            <a:picLocks noChangeAspect="1"/>
          </p:cNvPicPr>
          <p:nvPr/>
        </p:nvPicPr>
        <p:blipFill>
          <a:blip r:embed="rId3"/>
          <a:stretch>
            <a:fillRect/>
          </a:stretch>
        </p:blipFill>
        <p:spPr>
          <a:xfrm>
            <a:off x="2313470" y="1346902"/>
            <a:ext cx="8054738" cy="4661428"/>
          </a:xfrm>
          <a:prstGeom prst="rect">
            <a:avLst/>
          </a:prstGeom>
        </p:spPr>
      </p:pic>
    </p:spTree>
    <p:extLst>
      <p:ext uri="{BB962C8B-B14F-4D97-AF65-F5344CB8AC3E}">
        <p14:creationId xmlns:p14="http://schemas.microsoft.com/office/powerpoint/2010/main" val="990172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8196-057D-9A4B-B6F0-20D82B7A141C}"/>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33C7A78D-1872-BD4C-A4BC-CEB681715928}"/>
              </a:ext>
            </a:extLst>
          </p:cNvPr>
          <p:cNvSpPr>
            <a:spLocks noGrp="1"/>
          </p:cNvSpPr>
          <p:nvPr>
            <p:ph idx="1"/>
          </p:nvPr>
        </p:nvSpPr>
        <p:spPr>
          <a:xfrm>
            <a:off x="928049" y="1874517"/>
            <a:ext cx="10768082" cy="4580874"/>
          </a:xfrm>
        </p:spPr>
        <p:txBody>
          <a:bodyPr/>
          <a:lstStyle/>
          <a:p>
            <a:r>
              <a:rPr lang="en-US" dirty="0"/>
              <a:t>Let’s try out </a:t>
            </a:r>
            <a:r>
              <a:rPr lang="en-US" dirty="0" err="1"/>
              <a:t>scipy’s</a:t>
            </a:r>
            <a:r>
              <a:rPr lang="en-US" dirty="0"/>
              <a:t> </a:t>
            </a:r>
            <a:r>
              <a:rPr lang="en-US" dirty="0" err="1"/>
              <a:t>curve_fit</a:t>
            </a:r>
            <a:r>
              <a:rPr lang="en-US" dirty="0"/>
              <a:t> capabilities using a real example</a:t>
            </a:r>
          </a:p>
          <a:p>
            <a:endParaRPr lang="en-US" dirty="0"/>
          </a:p>
          <a:p>
            <a:r>
              <a:rPr lang="en-US" dirty="0"/>
              <a:t>You’ve built the next great website</a:t>
            </a:r>
          </a:p>
          <a:p>
            <a:r>
              <a:rPr lang="en-US" dirty="0"/>
              <a:t>Lots of people are buying memberships to your website to get exclusive content!</a:t>
            </a:r>
          </a:p>
          <a:p>
            <a:endParaRPr lang="en-US" dirty="0"/>
          </a:p>
          <a:p>
            <a:r>
              <a:rPr lang="en-US" dirty="0"/>
              <a:t>You’d like to know </a:t>
            </a:r>
          </a:p>
          <a:p>
            <a:pPr lvl="1"/>
            <a:r>
              <a:rPr lang="en-US" dirty="0"/>
              <a:t>Is there a relationship between how long someone has been a member and how long they stay on the site?</a:t>
            </a:r>
          </a:p>
          <a:p>
            <a:pPr lvl="1"/>
            <a:r>
              <a:rPr lang="en-US" dirty="0"/>
              <a:t>If the answer is ‘yes’, then what is the ‘best’ mathematical function (model) that describes the relationship?</a:t>
            </a:r>
          </a:p>
          <a:p>
            <a:pPr lvl="1"/>
            <a:endParaRPr lang="en-US" dirty="0"/>
          </a:p>
          <a:p>
            <a:pPr marL="0" indent="0">
              <a:buNone/>
            </a:pPr>
            <a:endParaRPr lang="en-US" dirty="0"/>
          </a:p>
        </p:txBody>
      </p:sp>
    </p:spTree>
    <p:extLst>
      <p:ext uri="{BB962C8B-B14F-4D97-AF65-F5344CB8AC3E}">
        <p14:creationId xmlns:p14="http://schemas.microsoft.com/office/powerpoint/2010/main" val="202094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lstStyle/>
          <a:p>
            <a:endParaRPr lang="en-US" dirty="0"/>
          </a:p>
          <a:p>
            <a:r>
              <a:rPr lang="en-US" dirty="0"/>
              <a:t>My university offering of this course has an introductory Python course as a prerequisite </a:t>
            </a:r>
          </a:p>
          <a:p>
            <a:endParaRPr lang="en-US" dirty="0"/>
          </a:p>
          <a:p>
            <a:r>
              <a:rPr lang="en-US" dirty="0"/>
              <a:t>That course uses</a:t>
            </a:r>
          </a:p>
          <a:p>
            <a:pPr lvl="1"/>
            <a:r>
              <a:rPr lang="en-US" dirty="0"/>
              <a:t>Python Programming:  An Introduction to Computer Science 2010, 3rd Edition, John </a:t>
            </a:r>
            <a:r>
              <a:rPr lang="en-US" dirty="0" err="1"/>
              <a:t>Zelle</a:t>
            </a:r>
            <a:r>
              <a:rPr lang="en-US" dirty="0"/>
              <a:t>, Franklin, Beedle &amp; Associates Inc., ISBN 9781590282755 </a:t>
            </a:r>
          </a:p>
          <a:p>
            <a:pPr lvl="1"/>
            <a:endParaRPr lang="en-US" dirty="0"/>
          </a:p>
          <a:p>
            <a:r>
              <a:rPr lang="en-US" dirty="0"/>
              <a:t>At times, example problems from that text will be cited</a:t>
            </a:r>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2"/>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2613692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8196-057D-9A4B-B6F0-20D82B7A141C}"/>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33C7A78D-1872-BD4C-A4BC-CEB681715928}"/>
              </a:ext>
            </a:extLst>
          </p:cNvPr>
          <p:cNvSpPr>
            <a:spLocks noGrp="1"/>
          </p:cNvSpPr>
          <p:nvPr>
            <p:ph idx="1"/>
          </p:nvPr>
        </p:nvSpPr>
        <p:spPr>
          <a:xfrm>
            <a:off x="928049" y="1665026"/>
            <a:ext cx="5525759" cy="4981433"/>
          </a:xfrm>
        </p:spPr>
        <p:txBody>
          <a:bodyPr>
            <a:normAutofit/>
          </a:bodyPr>
          <a:lstStyle/>
          <a:p>
            <a:r>
              <a:rPr lang="en-US" dirty="0"/>
              <a:t>Visualizing the data suggests a linear relationship</a:t>
            </a:r>
          </a:p>
          <a:p>
            <a:endParaRPr lang="en-US" dirty="0"/>
          </a:p>
          <a:p>
            <a:r>
              <a:rPr lang="en-US" dirty="0"/>
              <a:t>But, what which line best fits our observations?</a:t>
            </a:r>
          </a:p>
          <a:p>
            <a:pPr lvl="1"/>
            <a:r>
              <a:rPr lang="en-US" dirty="0"/>
              <a:t>The red one?   The green one?</a:t>
            </a:r>
          </a:p>
          <a:p>
            <a:pPr lvl="1"/>
            <a:endParaRPr lang="en-US" dirty="0"/>
          </a:p>
          <a:p>
            <a:r>
              <a:rPr lang="en-US" dirty="0"/>
              <a:t>We could manually try many different lines, similar to what we did with the exoplanet observations</a:t>
            </a:r>
          </a:p>
          <a:p>
            <a:endParaRPr lang="en-US" dirty="0"/>
          </a:p>
          <a:p>
            <a:r>
              <a:rPr lang="en-US" dirty="0"/>
              <a:t>Alternatively, we could ask the computer to try lots of lines and find the best one for us</a:t>
            </a:r>
          </a:p>
          <a:p>
            <a:endParaRPr lang="en-US" dirty="0"/>
          </a:p>
          <a:p>
            <a:endParaRPr lang="en-US" dirty="0"/>
          </a:p>
        </p:txBody>
      </p:sp>
      <p:pic>
        <p:nvPicPr>
          <p:cNvPr id="5" name="Picture 4">
            <a:extLst>
              <a:ext uri="{FF2B5EF4-FFF2-40B4-BE49-F238E27FC236}">
                <a16:creationId xmlns:a16="http://schemas.microsoft.com/office/drawing/2014/main" id="{A969B532-DD6E-F14C-8F1F-FC1184591907}"/>
              </a:ext>
            </a:extLst>
          </p:cNvPr>
          <p:cNvPicPr>
            <a:picLocks noChangeAspect="1"/>
          </p:cNvPicPr>
          <p:nvPr/>
        </p:nvPicPr>
        <p:blipFill>
          <a:blip r:embed="rId2"/>
          <a:stretch>
            <a:fillRect/>
          </a:stretch>
        </p:blipFill>
        <p:spPr>
          <a:xfrm>
            <a:off x="6321287" y="2098833"/>
            <a:ext cx="5777452" cy="3747536"/>
          </a:xfrm>
          <a:prstGeom prst="rect">
            <a:avLst/>
          </a:prstGeom>
        </p:spPr>
      </p:pic>
      <p:cxnSp>
        <p:nvCxnSpPr>
          <p:cNvPr id="7" name="Straight Connector 6">
            <a:extLst>
              <a:ext uri="{FF2B5EF4-FFF2-40B4-BE49-F238E27FC236}">
                <a16:creationId xmlns:a16="http://schemas.microsoft.com/office/drawing/2014/main" id="{7B35C1C4-F517-8D42-A699-502A672260EC}"/>
              </a:ext>
            </a:extLst>
          </p:cNvPr>
          <p:cNvCxnSpPr/>
          <p:nvPr/>
        </p:nvCxnSpPr>
        <p:spPr>
          <a:xfrm flipV="1">
            <a:off x="7246961" y="2661313"/>
            <a:ext cx="4544705" cy="24429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9A4109-0DE5-4949-8FC7-0019B6FBA1CA}"/>
              </a:ext>
            </a:extLst>
          </p:cNvPr>
          <p:cNvCxnSpPr>
            <a:cxnSpLocks/>
          </p:cNvCxnSpPr>
          <p:nvPr/>
        </p:nvCxnSpPr>
        <p:spPr>
          <a:xfrm flipV="1">
            <a:off x="7246960" y="2235200"/>
            <a:ext cx="4544706" cy="28690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0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8196-057D-9A4B-B6F0-20D82B7A141C}"/>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33C7A78D-1872-BD4C-A4BC-CEB681715928}"/>
              </a:ext>
            </a:extLst>
          </p:cNvPr>
          <p:cNvSpPr>
            <a:spLocks noGrp="1"/>
          </p:cNvSpPr>
          <p:nvPr>
            <p:ph idx="1"/>
          </p:nvPr>
        </p:nvSpPr>
        <p:spPr>
          <a:xfrm>
            <a:off x="928049" y="1665027"/>
            <a:ext cx="5377217" cy="4790364"/>
          </a:xfrm>
        </p:spPr>
        <p:txBody>
          <a:bodyPr>
            <a:normAutofit/>
          </a:bodyPr>
          <a:lstStyle/>
          <a:p>
            <a:r>
              <a:rPr lang="en-US" dirty="0"/>
              <a:t>Before we actually do that, let’s look at </a:t>
            </a:r>
            <a:r>
              <a:rPr lang="en-US" b="1" i="1" dirty="0">
                <a:solidFill>
                  <a:srgbClr val="FF0000"/>
                </a:solidFill>
              </a:rPr>
              <a:t>why</a:t>
            </a:r>
          </a:p>
          <a:p>
            <a:endParaRPr lang="en-US" b="1" i="1" dirty="0">
              <a:solidFill>
                <a:srgbClr val="FF0000"/>
              </a:solidFill>
            </a:endParaRPr>
          </a:p>
          <a:p>
            <a:r>
              <a:rPr lang="en-US" dirty="0">
                <a:solidFill>
                  <a:schemeClr val="tx1"/>
                </a:solidFill>
              </a:rPr>
              <a:t>Why do we care which line best fits the observations?</a:t>
            </a:r>
          </a:p>
          <a:p>
            <a:endParaRPr lang="en-US" dirty="0"/>
          </a:p>
          <a:p>
            <a:endParaRPr lang="en-US" dirty="0"/>
          </a:p>
        </p:txBody>
      </p:sp>
      <p:pic>
        <p:nvPicPr>
          <p:cNvPr id="5" name="Picture 4">
            <a:extLst>
              <a:ext uri="{FF2B5EF4-FFF2-40B4-BE49-F238E27FC236}">
                <a16:creationId xmlns:a16="http://schemas.microsoft.com/office/drawing/2014/main" id="{A969B532-DD6E-F14C-8F1F-FC1184591907}"/>
              </a:ext>
            </a:extLst>
          </p:cNvPr>
          <p:cNvPicPr>
            <a:picLocks noChangeAspect="1"/>
          </p:cNvPicPr>
          <p:nvPr/>
        </p:nvPicPr>
        <p:blipFill>
          <a:blip r:embed="rId2"/>
          <a:stretch>
            <a:fillRect/>
          </a:stretch>
        </p:blipFill>
        <p:spPr>
          <a:xfrm>
            <a:off x="6166037" y="1874517"/>
            <a:ext cx="5878110" cy="3812828"/>
          </a:xfrm>
          <a:prstGeom prst="rect">
            <a:avLst/>
          </a:prstGeom>
        </p:spPr>
      </p:pic>
      <p:cxnSp>
        <p:nvCxnSpPr>
          <p:cNvPr id="7" name="Straight Connector 6">
            <a:extLst>
              <a:ext uri="{FF2B5EF4-FFF2-40B4-BE49-F238E27FC236}">
                <a16:creationId xmlns:a16="http://schemas.microsoft.com/office/drawing/2014/main" id="{7B35C1C4-F517-8D42-A699-502A672260EC}"/>
              </a:ext>
            </a:extLst>
          </p:cNvPr>
          <p:cNvCxnSpPr/>
          <p:nvPr/>
        </p:nvCxnSpPr>
        <p:spPr>
          <a:xfrm flipV="1">
            <a:off x="7246961" y="2661313"/>
            <a:ext cx="4544705" cy="24429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9A4109-0DE5-4949-8FC7-0019B6FBA1CA}"/>
              </a:ext>
            </a:extLst>
          </p:cNvPr>
          <p:cNvCxnSpPr>
            <a:cxnSpLocks/>
          </p:cNvCxnSpPr>
          <p:nvPr/>
        </p:nvCxnSpPr>
        <p:spPr>
          <a:xfrm flipV="1">
            <a:off x="7246960" y="2235200"/>
            <a:ext cx="4544706" cy="28690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10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8196-057D-9A4B-B6F0-20D82B7A141C}"/>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33C7A78D-1872-BD4C-A4BC-CEB681715928}"/>
              </a:ext>
            </a:extLst>
          </p:cNvPr>
          <p:cNvSpPr>
            <a:spLocks noGrp="1"/>
          </p:cNvSpPr>
          <p:nvPr>
            <p:ph idx="1"/>
          </p:nvPr>
        </p:nvSpPr>
        <p:spPr>
          <a:xfrm>
            <a:off x="928049" y="1665027"/>
            <a:ext cx="5377217" cy="5076968"/>
          </a:xfrm>
        </p:spPr>
        <p:txBody>
          <a:bodyPr>
            <a:normAutofit lnSpcReduction="10000"/>
          </a:bodyPr>
          <a:lstStyle/>
          <a:p>
            <a:r>
              <a:rPr lang="en-US" dirty="0"/>
              <a:t>Before we actually do that, let’s look at </a:t>
            </a:r>
            <a:r>
              <a:rPr lang="en-US" b="1" i="1" dirty="0">
                <a:solidFill>
                  <a:srgbClr val="FF0000"/>
                </a:solidFill>
              </a:rPr>
              <a:t>why</a:t>
            </a:r>
          </a:p>
          <a:p>
            <a:endParaRPr lang="en-US" b="1" i="1" dirty="0">
              <a:solidFill>
                <a:srgbClr val="FF0000"/>
              </a:solidFill>
            </a:endParaRPr>
          </a:p>
          <a:p>
            <a:r>
              <a:rPr lang="en-US" dirty="0">
                <a:solidFill>
                  <a:schemeClr val="tx1"/>
                </a:solidFill>
              </a:rPr>
              <a:t>Why do we care which line best fits the observations?</a:t>
            </a:r>
          </a:p>
          <a:p>
            <a:endParaRPr lang="en-US" dirty="0">
              <a:solidFill>
                <a:schemeClr val="tx1"/>
              </a:solidFill>
            </a:endParaRPr>
          </a:p>
          <a:p>
            <a:pPr marL="457200" indent="-457200">
              <a:buFont typeface="+mj-lt"/>
              <a:buAutoNum type="arabicPeriod"/>
            </a:pPr>
            <a:r>
              <a:rPr lang="en-US" dirty="0">
                <a:solidFill>
                  <a:schemeClr val="tx1"/>
                </a:solidFill>
              </a:rPr>
              <a:t>It can be used for prediction:  y = mx + b</a:t>
            </a:r>
          </a:p>
          <a:p>
            <a:endParaRPr lang="en-US" dirty="0">
              <a:solidFill>
                <a:schemeClr val="tx1"/>
              </a:solidFill>
            </a:endParaRPr>
          </a:p>
          <a:p>
            <a:r>
              <a:rPr lang="en-US" dirty="0">
                <a:solidFill>
                  <a:schemeClr val="tx1"/>
                </a:solidFill>
              </a:rPr>
              <a:t>If we know the equation of the best fit line then we can make predictions where we don’t have data.</a:t>
            </a:r>
          </a:p>
          <a:p>
            <a:endParaRPr lang="en-US" dirty="0">
              <a:solidFill>
                <a:schemeClr val="tx1"/>
              </a:solidFill>
            </a:endParaRPr>
          </a:p>
          <a:p>
            <a:pPr marL="457200" indent="-457200">
              <a:buFont typeface="+mj-lt"/>
              <a:buAutoNum type="arabicPeriod" startAt="2"/>
            </a:pPr>
            <a:r>
              <a:rPr lang="en-US" dirty="0">
                <a:solidFill>
                  <a:schemeClr val="tx1"/>
                </a:solidFill>
              </a:rPr>
              <a:t>It can also lead us to a theoretical/practical understanding of what’s happening</a:t>
            </a:r>
          </a:p>
          <a:p>
            <a:endParaRPr lang="en-US" dirty="0"/>
          </a:p>
          <a:p>
            <a:endParaRPr lang="en-US" dirty="0"/>
          </a:p>
        </p:txBody>
      </p:sp>
      <p:pic>
        <p:nvPicPr>
          <p:cNvPr id="5" name="Picture 4">
            <a:extLst>
              <a:ext uri="{FF2B5EF4-FFF2-40B4-BE49-F238E27FC236}">
                <a16:creationId xmlns:a16="http://schemas.microsoft.com/office/drawing/2014/main" id="{A969B532-DD6E-F14C-8F1F-FC1184591907}"/>
              </a:ext>
            </a:extLst>
          </p:cNvPr>
          <p:cNvPicPr>
            <a:picLocks noChangeAspect="1"/>
          </p:cNvPicPr>
          <p:nvPr/>
        </p:nvPicPr>
        <p:blipFill>
          <a:blip r:embed="rId2"/>
          <a:stretch>
            <a:fillRect/>
          </a:stretch>
        </p:blipFill>
        <p:spPr>
          <a:xfrm>
            <a:off x="6275218" y="1874517"/>
            <a:ext cx="5878110" cy="3812828"/>
          </a:xfrm>
          <a:prstGeom prst="rect">
            <a:avLst/>
          </a:prstGeom>
        </p:spPr>
      </p:pic>
      <p:cxnSp>
        <p:nvCxnSpPr>
          <p:cNvPr id="7" name="Straight Connector 6">
            <a:extLst>
              <a:ext uri="{FF2B5EF4-FFF2-40B4-BE49-F238E27FC236}">
                <a16:creationId xmlns:a16="http://schemas.microsoft.com/office/drawing/2014/main" id="{7B35C1C4-F517-8D42-A699-502A672260EC}"/>
              </a:ext>
            </a:extLst>
          </p:cNvPr>
          <p:cNvCxnSpPr/>
          <p:nvPr/>
        </p:nvCxnSpPr>
        <p:spPr>
          <a:xfrm flipV="1">
            <a:off x="7246961" y="2661313"/>
            <a:ext cx="4544705" cy="244295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9A4109-0DE5-4949-8FC7-0019B6FBA1CA}"/>
              </a:ext>
            </a:extLst>
          </p:cNvPr>
          <p:cNvCxnSpPr>
            <a:cxnSpLocks/>
          </p:cNvCxnSpPr>
          <p:nvPr/>
        </p:nvCxnSpPr>
        <p:spPr>
          <a:xfrm flipV="1">
            <a:off x="7246960" y="2235200"/>
            <a:ext cx="4544706" cy="2869063"/>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 name="Right Arrow 3">
            <a:extLst>
              <a:ext uri="{FF2B5EF4-FFF2-40B4-BE49-F238E27FC236}">
                <a16:creationId xmlns:a16="http://schemas.microsoft.com/office/drawing/2014/main" id="{0F06129D-A136-F84D-95AB-3630BEB0FD21}"/>
              </a:ext>
            </a:extLst>
          </p:cNvPr>
          <p:cNvSpPr/>
          <p:nvPr/>
        </p:nvSpPr>
        <p:spPr>
          <a:xfrm rot="3157847">
            <a:off x="9606326" y="2633519"/>
            <a:ext cx="1156257" cy="46879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EDCEED0-7059-6B4F-B9AF-D15195308C52}"/>
              </a:ext>
            </a:extLst>
          </p:cNvPr>
          <p:cNvSpPr/>
          <p:nvPr/>
        </p:nvSpPr>
        <p:spPr>
          <a:xfrm>
            <a:off x="7359555" y="429460"/>
            <a:ext cx="3507475" cy="20515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If the red line is the ‘best’ fit then we can use it to predict how long someone will stay on the website where we don’t have data. </a:t>
            </a:r>
          </a:p>
          <a:p>
            <a:pPr algn="ctr"/>
            <a:r>
              <a:rPr lang="en-US" dirty="0">
                <a:solidFill>
                  <a:schemeClr val="tx1"/>
                </a:solidFill>
              </a:rPr>
              <a:t>Like here!</a:t>
            </a:r>
          </a:p>
        </p:txBody>
      </p:sp>
    </p:spTree>
    <p:extLst>
      <p:ext uri="{BB962C8B-B14F-4D97-AF65-F5344CB8AC3E}">
        <p14:creationId xmlns:p14="http://schemas.microsoft.com/office/powerpoint/2010/main" val="2980314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DB93F-C41A-FB44-9F88-0543C29E1986}"/>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6B3CB4AA-3211-CC46-917A-472CA5CDFB8E}"/>
              </a:ext>
            </a:extLst>
          </p:cNvPr>
          <p:cNvSpPr>
            <a:spLocks noGrp="1"/>
          </p:cNvSpPr>
          <p:nvPr>
            <p:ph idx="1"/>
          </p:nvPr>
        </p:nvSpPr>
        <p:spPr>
          <a:xfrm>
            <a:off x="1050878" y="1692322"/>
            <a:ext cx="10379122" cy="4954137"/>
          </a:xfrm>
        </p:spPr>
        <p:txBody>
          <a:bodyPr/>
          <a:lstStyle/>
          <a:p>
            <a:r>
              <a:rPr lang="en-US" dirty="0"/>
              <a:t>So, how do we ask the computer to find the best model for us?</a:t>
            </a:r>
          </a:p>
          <a:p>
            <a:endParaRPr lang="en-US" dirty="0"/>
          </a:p>
          <a:p>
            <a:r>
              <a:rPr lang="en-US" dirty="0"/>
              <a:t>First, we need to give it some guidance.  We need to suggest a type of model to try.  Otherwise, the number of possible functions and shapes to try is infinite (i.e. sines, cosines, exponentials, straight lines, etc.)</a:t>
            </a:r>
          </a:p>
          <a:p>
            <a:endParaRPr lang="en-US" dirty="0"/>
          </a:p>
          <a:p>
            <a:r>
              <a:rPr lang="en-US" dirty="0"/>
              <a:t>For this problem, it looks like a straight line is the best choice.  We’ll start there.</a:t>
            </a:r>
          </a:p>
          <a:p>
            <a:endParaRPr lang="en-US" dirty="0"/>
          </a:p>
          <a:p>
            <a:r>
              <a:rPr lang="en-US" dirty="0"/>
              <a:t>Recall that a straight line is described by: y = m*x + b</a:t>
            </a:r>
          </a:p>
          <a:p>
            <a:pPr lvl="1"/>
            <a:r>
              <a:rPr lang="en-US" dirty="0"/>
              <a:t>Where m is the slope and b is the y-intercept</a:t>
            </a:r>
          </a:p>
          <a:p>
            <a:pPr lvl="1"/>
            <a:endParaRPr lang="en-US" dirty="0"/>
          </a:p>
          <a:p>
            <a:r>
              <a:rPr lang="en-US" dirty="0"/>
              <a:t>We want to provide </a:t>
            </a:r>
            <a:r>
              <a:rPr lang="en-US" dirty="0" err="1"/>
              <a:t>scipy</a:t>
            </a:r>
            <a:r>
              <a:rPr lang="en-US" dirty="0"/>
              <a:t> with this equation and ask it to find the best values for m and b</a:t>
            </a:r>
          </a:p>
        </p:txBody>
      </p:sp>
    </p:spTree>
    <p:extLst>
      <p:ext uri="{BB962C8B-B14F-4D97-AF65-F5344CB8AC3E}">
        <p14:creationId xmlns:p14="http://schemas.microsoft.com/office/powerpoint/2010/main" val="3434730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D7718-812B-ED41-AA1E-E7F128B821C9}"/>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DD6A8831-72CA-7241-9435-8C0099801635}"/>
              </a:ext>
            </a:extLst>
          </p:cNvPr>
          <p:cNvSpPr>
            <a:spLocks noGrp="1"/>
          </p:cNvSpPr>
          <p:nvPr>
            <p:ph idx="1"/>
          </p:nvPr>
        </p:nvSpPr>
        <p:spPr>
          <a:xfrm>
            <a:off x="1064525" y="1583140"/>
            <a:ext cx="10365475" cy="5131559"/>
          </a:xfrm>
        </p:spPr>
        <p:txBody>
          <a:bodyPr/>
          <a:lstStyle/>
          <a:p>
            <a:r>
              <a:rPr lang="en-US" dirty="0"/>
              <a:t>The first step is to define a function that returns y for various values of x, m, and b</a:t>
            </a:r>
          </a:p>
          <a:p>
            <a:endParaRPr lang="en-US" dirty="0"/>
          </a:p>
          <a:p>
            <a:r>
              <a:rPr lang="en-US" dirty="0" err="1">
                <a:latin typeface="Courier New" panose="02070309020205020404" pitchFamily="49" charset="0"/>
                <a:cs typeface="Courier New" panose="02070309020205020404" pitchFamily="49" charset="0"/>
              </a:rPr>
              <a:t>curve_fit</a:t>
            </a:r>
            <a:r>
              <a:rPr lang="en-US" dirty="0">
                <a:latin typeface="Courier New" panose="02070309020205020404" pitchFamily="49" charset="0"/>
                <a:cs typeface="Courier New" panose="02070309020205020404" pitchFamily="49" charset="0"/>
              </a:rPr>
              <a:t> </a:t>
            </a:r>
            <a:r>
              <a:rPr lang="en-US" dirty="0"/>
              <a:t>will use this function repeatedly as it explores different values</a:t>
            </a:r>
          </a:p>
          <a:p>
            <a:endParaRPr lang="en-US" dirty="0"/>
          </a:p>
          <a:p>
            <a:pPr marL="0" indent="0">
              <a:buNone/>
            </a:pPr>
            <a:r>
              <a:rPr lang="en-US" dirty="0">
                <a:latin typeface="Courier New" panose="02070309020205020404" pitchFamily="49" charset="0"/>
                <a:cs typeface="Courier New" panose="02070309020205020404" pitchFamily="49" charset="0"/>
              </a:rPr>
              <a:t>def line(x, m, b):</a:t>
            </a:r>
          </a:p>
          <a:p>
            <a:pPr marL="0" indent="0">
              <a:buNone/>
            </a:pPr>
            <a:r>
              <a:rPr lang="en-US" dirty="0">
                <a:latin typeface="Courier New" panose="02070309020205020404" pitchFamily="49" charset="0"/>
                <a:cs typeface="Courier New" panose="02070309020205020404" pitchFamily="49" charset="0"/>
              </a:rPr>
              <a:t>     return m*x + b</a:t>
            </a:r>
          </a:p>
          <a:p>
            <a:pPr marL="0" indent="0">
              <a:buNone/>
            </a:pP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Our function will take x (a list), m (single valued variable), and b (single valued variable) as inputs and output a list of y values</a:t>
            </a:r>
          </a:p>
          <a:p>
            <a:endParaRPr lang="en-US" dirty="0">
              <a:cs typeface="Courier New" panose="02070309020205020404" pitchFamily="49" charset="0"/>
            </a:endParaRPr>
          </a:p>
          <a:p>
            <a:r>
              <a:rPr lang="en-US" dirty="0">
                <a:cs typeface="Courier New" panose="02070309020205020404" pitchFamily="49" charset="0"/>
              </a:rPr>
              <a:t>The output of this function is a line that </a:t>
            </a:r>
            <a:r>
              <a:rPr lang="en-US" dirty="0" err="1">
                <a:cs typeface="Courier New" panose="02070309020205020404" pitchFamily="49" charset="0"/>
              </a:rPr>
              <a:t>curve_fit</a:t>
            </a:r>
            <a:r>
              <a:rPr lang="en-US" dirty="0">
                <a:cs typeface="Courier New" panose="02070309020205020404" pitchFamily="49" charset="0"/>
              </a:rPr>
              <a:t> will compare against our observations</a:t>
            </a:r>
          </a:p>
          <a:p>
            <a:r>
              <a:rPr lang="en-US" dirty="0">
                <a:cs typeface="Courier New" panose="02070309020205020404" pitchFamily="49" charset="0"/>
              </a:rPr>
              <a:t>This process is repeated until </a:t>
            </a:r>
            <a:r>
              <a:rPr lang="en-US" dirty="0" err="1">
                <a:latin typeface="Courier New" panose="02070309020205020404" pitchFamily="49" charset="0"/>
                <a:cs typeface="Courier New" panose="02070309020205020404" pitchFamily="49" charset="0"/>
              </a:rPr>
              <a:t>curve_fit</a:t>
            </a:r>
            <a:r>
              <a:rPr lang="en-US" dirty="0">
                <a:cs typeface="Courier New" panose="02070309020205020404" pitchFamily="49" charset="0"/>
              </a:rPr>
              <a:t> identifies the ‘best’ line to choice</a:t>
            </a:r>
          </a:p>
        </p:txBody>
      </p:sp>
    </p:spTree>
    <p:extLst>
      <p:ext uri="{BB962C8B-B14F-4D97-AF65-F5344CB8AC3E}">
        <p14:creationId xmlns:p14="http://schemas.microsoft.com/office/powerpoint/2010/main" val="1637224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23C42-7B5B-B24F-B2E3-B0AED95D9C65}"/>
              </a:ext>
            </a:extLst>
          </p:cNvPr>
          <p:cNvSpPr>
            <a:spLocks noGrp="1"/>
          </p:cNvSpPr>
          <p:nvPr>
            <p:ph type="title"/>
          </p:nvPr>
        </p:nvSpPr>
        <p:spPr/>
        <p:txBody>
          <a:bodyPr/>
          <a:lstStyle/>
          <a:p>
            <a:r>
              <a:rPr lang="en-US" dirty="0" err="1"/>
              <a:t>Scipy</a:t>
            </a:r>
            <a:r>
              <a:rPr lang="en-US" dirty="0"/>
              <a:t> </a:t>
            </a:r>
            <a:r>
              <a:rPr lang="en-US" dirty="0" err="1"/>
              <a:t>curve_fit</a:t>
            </a:r>
            <a:endParaRPr lang="en-US" dirty="0"/>
          </a:p>
        </p:txBody>
      </p:sp>
      <p:sp>
        <p:nvSpPr>
          <p:cNvPr id="3" name="Content Placeholder 2">
            <a:extLst>
              <a:ext uri="{FF2B5EF4-FFF2-40B4-BE49-F238E27FC236}">
                <a16:creationId xmlns:a16="http://schemas.microsoft.com/office/drawing/2014/main" id="{3EA621AC-FB01-994A-8CDF-1BB10B514502}"/>
              </a:ext>
            </a:extLst>
          </p:cNvPr>
          <p:cNvSpPr>
            <a:spLocks noGrp="1"/>
          </p:cNvSpPr>
          <p:nvPr>
            <p:ph idx="1"/>
          </p:nvPr>
        </p:nvSpPr>
        <p:spPr>
          <a:xfrm>
            <a:off x="1023582" y="1705970"/>
            <a:ext cx="10406418" cy="4899545"/>
          </a:xfrm>
        </p:spPr>
        <p:txBody>
          <a:bodyPr/>
          <a:lstStyle/>
          <a:p>
            <a:r>
              <a:rPr lang="en-US" dirty="0"/>
              <a:t>Once we’ve defined a function to use, we can pass the function and the data to </a:t>
            </a:r>
            <a:r>
              <a:rPr lang="en-US" dirty="0" err="1"/>
              <a:t>curve_fit</a:t>
            </a:r>
            <a:r>
              <a:rPr lang="en-US" dirty="0"/>
              <a:t> </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scipy.optimize</a:t>
            </a:r>
            <a:r>
              <a:rPr lang="en-US" dirty="0">
                <a:latin typeface="Courier New" panose="02070309020205020404" pitchFamily="49" charset="0"/>
                <a:cs typeface="Courier New" panose="02070309020205020404" pitchFamily="49" charset="0"/>
              </a:rPr>
              <a:t> as </a:t>
            </a:r>
            <a:r>
              <a:rPr lang="en-US" dirty="0" err="1">
                <a:latin typeface="Courier New" panose="02070309020205020404" pitchFamily="49" charset="0"/>
                <a:cs typeface="Courier New" panose="02070309020205020404" pitchFamily="49" charset="0"/>
              </a:rPr>
              <a:t>sp</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def line(x, m, b):</a:t>
            </a:r>
          </a:p>
          <a:p>
            <a:pPr marL="0" indent="0">
              <a:buNone/>
            </a:pPr>
            <a:r>
              <a:rPr lang="en-US" dirty="0">
                <a:latin typeface="Courier New" panose="02070309020205020404" pitchFamily="49" charset="0"/>
                <a:cs typeface="Courier New" panose="02070309020205020404" pitchFamily="49" charset="0"/>
              </a:rPr>
              <a:t>     return m*x + b</a:t>
            </a:r>
          </a:p>
          <a:p>
            <a:pPr marL="0" indent="0">
              <a:buNone/>
            </a:pPr>
            <a:r>
              <a:rPr lang="en-US" dirty="0">
                <a:latin typeface="Courier New" panose="02070309020205020404" pitchFamily="49" charset="0"/>
                <a:cs typeface="Courier New" panose="02070309020205020404" pitchFamily="49" charset="0"/>
              </a:rPr>
              <a:t>    </a:t>
            </a:r>
          </a:p>
          <a:p>
            <a:pPr marL="0" indent="0">
              <a:buNone/>
            </a:pPr>
            <a:r>
              <a:rPr lang="en-US" dirty="0">
                <a:latin typeface="Courier New" panose="02070309020205020404" pitchFamily="49" charset="0"/>
                <a:cs typeface="Courier New" panose="02070309020205020404" pitchFamily="49" charset="0"/>
              </a:rPr>
              <a:t>solution, </a:t>
            </a:r>
            <a:r>
              <a:rPr lang="en-US" dirty="0" err="1">
                <a:latin typeface="Courier New" panose="02070309020205020404" pitchFamily="49" charset="0"/>
                <a:cs typeface="Courier New" panose="02070309020205020404" pitchFamily="49" charset="0"/>
              </a:rPr>
              <a:t>covar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sp.curve_fit</a:t>
            </a:r>
            <a:r>
              <a:rPr lang="en-US" dirty="0">
                <a:latin typeface="Courier New" panose="02070309020205020404" pitchFamily="49" charset="0"/>
                <a:cs typeface="Courier New" panose="02070309020205020404" pitchFamily="49" charset="0"/>
              </a:rPr>
              <a:t>(line, data['Days'], data['Time’])</a:t>
            </a:r>
          </a:p>
          <a:p>
            <a:pPr marL="0" indent="0">
              <a:buNone/>
            </a:pP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curve_fit</a:t>
            </a:r>
            <a:r>
              <a:rPr lang="en-US" dirty="0">
                <a:latin typeface="Courier New" panose="02070309020205020404" pitchFamily="49" charset="0"/>
                <a:cs typeface="Courier New" panose="02070309020205020404" pitchFamily="49" charset="0"/>
              </a:rPr>
              <a:t> </a:t>
            </a:r>
            <a:r>
              <a:rPr lang="en-US" dirty="0">
                <a:cs typeface="Courier New" panose="02070309020205020404" pitchFamily="49" charset="0"/>
              </a:rPr>
              <a:t>returns two results: the ‘best’ values to use for m and b and the covariance matrix.</a:t>
            </a:r>
          </a:p>
          <a:p>
            <a:r>
              <a:rPr lang="en-US" dirty="0">
                <a:latin typeface="Courier New" panose="02070309020205020404" pitchFamily="49" charset="0"/>
                <a:cs typeface="Courier New" panose="02070309020205020404" pitchFamily="49" charset="0"/>
              </a:rPr>
              <a:t>solution</a:t>
            </a:r>
            <a:r>
              <a:rPr lang="en-US" dirty="0">
                <a:cs typeface="Courier New" panose="02070309020205020404" pitchFamily="49" charset="0"/>
              </a:rPr>
              <a:t> is a list containing the ‘best’ fit values (the order is the same as the function inputs)</a:t>
            </a:r>
          </a:p>
          <a:p>
            <a:r>
              <a:rPr lang="en-US" dirty="0">
                <a:cs typeface="Courier New" panose="02070309020205020404" pitchFamily="49" charset="0"/>
              </a:rPr>
              <a:t>covariance matrix is used to determine uncertainty – more on this in the homework</a:t>
            </a:r>
          </a:p>
        </p:txBody>
      </p:sp>
    </p:spTree>
    <p:extLst>
      <p:ext uri="{BB962C8B-B14F-4D97-AF65-F5344CB8AC3E}">
        <p14:creationId xmlns:p14="http://schemas.microsoft.com/office/powerpoint/2010/main" val="2877092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4C50-329A-6A47-8B6F-09F9084F1470}"/>
              </a:ext>
            </a:extLst>
          </p:cNvPr>
          <p:cNvSpPr>
            <a:spLocks noGrp="1"/>
          </p:cNvSpPr>
          <p:nvPr>
            <p:ph type="title"/>
          </p:nvPr>
        </p:nvSpPr>
        <p:spPr/>
        <p:txBody>
          <a:bodyPr/>
          <a:lstStyle/>
          <a:p>
            <a:r>
              <a:rPr lang="en-US" dirty="0"/>
              <a:t>Web site line fit</a:t>
            </a:r>
          </a:p>
        </p:txBody>
      </p:sp>
      <p:sp>
        <p:nvSpPr>
          <p:cNvPr id="3" name="Content Placeholder 2">
            <a:extLst>
              <a:ext uri="{FF2B5EF4-FFF2-40B4-BE49-F238E27FC236}">
                <a16:creationId xmlns:a16="http://schemas.microsoft.com/office/drawing/2014/main" id="{CB9221E0-22AA-254A-A008-3134291A6A29}"/>
              </a:ext>
            </a:extLst>
          </p:cNvPr>
          <p:cNvSpPr>
            <a:spLocks noGrp="1"/>
          </p:cNvSpPr>
          <p:nvPr>
            <p:ph idx="1"/>
          </p:nvPr>
        </p:nvSpPr>
        <p:spPr>
          <a:xfrm>
            <a:off x="1078173" y="1874517"/>
            <a:ext cx="10495128" cy="4730997"/>
          </a:xfrm>
        </p:spPr>
        <p:txBody>
          <a:bodyPr/>
          <a:lstStyle/>
          <a:p>
            <a:r>
              <a:rPr lang="en-US" dirty="0"/>
              <a:t>The website data is at: </a:t>
            </a:r>
            <a:r>
              <a:rPr lang="en-US" dirty="0">
                <a:hlinkClick r:id="rId2"/>
              </a:rPr>
              <a:t>https://narock.github.io/teaching/CST-411/web_site.tsv</a:t>
            </a:r>
            <a:endParaRPr lang="en-US" dirty="0"/>
          </a:p>
          <a:p>
            <a:endParaRPr lang="en-US" dirty="0"/>
          </a:p>
          <a:p>
            <a:pPr marL="457200" indent="-457200">
              <a:buFont typeface="+mj-lt"/>
              <a:buAutoNum type="arabicPeriod"/>
            </a:pPr>
            <a:r>
              <a:rPr lang="en-US" dirty="0"/>
              <a:t>Use Pandas library to read the data into a notebook</a:t>
            </a:r>
          </a:p>
          <a:p>
            <a:pPr marL="457200" indent="-457200">
              <a:buFont typeface="+mj-lt"/>
              <a:buAutoNum type="arabicPeriod"/>
            </a:pPr>
            <a:r>
              <a:rPr lang="en-US" dirty="0"/>
              <a:t>Make a scatter plot of the data</a:t>
            </a:r>
          </a:p>
          <a:p>
            <a:pPr marL="457200" indent="-457200">
              <a:buFont typeface="+mj-lt"/>
              <a:buAutoNum type="arabicPeriod"/>
            </a:pPr>
            <a:r>
              <a:rPr lang="en-US" dirty="0"/>
              <a:t>Fit the data to a straight line</a:t>
            </a:r>
          </a:p>
          <a:p>
            <a:pPr marL="457200" indent="-457200">
              <a:buFont typeface="+mj-lt"/>
              <a:buAutoNum type="arabicPeriod"/>
            </a:pPr>
            <a:r>
              <a:rPr lang="en-US" dirty="0"/>
              <a:t>What are the slope and y-intercept of the ‘best’ fit line?</a:t>
            </a:r>
          </a:p>
          <a:p>
            <a:pPr marL="457200" indent="-457200">
              <a:buFont typeface="+mj-lt"/>
              <a:buAutoNum type="arabicPeriod"/>
            </a:pPr>
            <a:r>
              <a:rPr lang="en-US" dirty="0"/>
              <a:t>Plot the ‘best’ fit line on top of a scatter plot of the data</a:t>
            </a:r>
          </a:p>
          <a:p>
            <a:pPr marL="457200" lvl="1" indent="0">
              <a:buNone/>
            </a:pPr>
            <a:endParaRPr lang="en-US" dirty="0"/>
          </a:p>
        </p:txBody>
      </p:sp>
    </p:spTree>
    <p:extLst>
      <p:ext uri="{BB962C8B-B14F-4D97-AF65-F5344CB8AC3E}">
        <p14:creationId xmlns:p14="http://schemas.microsoft.com/office/powerpoint/2010/main" val="525393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4C50-329A-6A47-8B6F-09F9084F1470}"/>
              </a:ext>
            </a:extLst>
          </p:cNvPr>
          <p:cNvSpPr>
            <a:spLocks noGrp="1"/>
          </p:cNvSpPr>
          <p:nvPr>
            <p:ph type="title"/>
          </p:nvPr>
        </p:nvSpPr>
        <p:spPr/>
        <p:txBody>
          <a:bodyPr/>
          <a:lstStyle/>
          <a:p>
            <a:r>
              <a:rPr lang="en-US" dirty="0"/>
              <a:t>Web site line fit</a:t>
            </a:r>
          </a:p>
        </p:txBody>
      </p:sp>
      <p:sp>
        <p:nvSpPr>
          <p:cNvPr id="3" name="Content Placeholder 2">
            <a:extLst>
              <a:ext uri="{FF2B5EF4-FFF2-40B4-BE49-F238E27FC236}">
                <a16:creationId xmlns:a16="http://schemas.microsoft.com/office/drawing/2014/main" id="{CB9221E0-22AA-254A-A008-3134291A6A29}"/>
              </a:ext>
            </a:extLst>
          </p:cNvPr>
          <p:cNvSpPr>
            <a:spLocks noGrp="1"/>
          </p:cNvSpPr>
          <p:nvPr>
            <p:ph idx="1"/>
          </p:nvPr>
        </p:nvSpPr>
        <p:spPr>
          <a:xfrm>
            <a:off x="1007165" y="1651379"/>
            <a:ext cx="10566136" cy="4954136"/>
          </a:xfrm>
        </p:spPr>
        <p:txBody>
          <a:bodyPr>
            <a:normAutofit/>
          </a:bodyPr>
          <a:lstStyle/>
          <a:p>
            <a:r>
              <a:rPr lang="en-US" dirty="0"/>
              <a:t>So, how did we do?</a:t>
            </a:r>
          </a:p>
          <a:p>
            <a:endParaRPr lang="en-US" dirty="0"/>
          </a:p>
          <a:p>
            <a:r>
              <a:rPr lang="en-US" dirty="0"/>
              <a:t>Our model line seems to nicely fit our data points</a:t>
            </a:r>
          </a:p>
          <a:p>
            <a:r>
              <a:rPr lang="en-US" dirty="0"/>
              <a:t>But, we’d like a means to quantify how well our model fits our data</a:t>
            </a:r>
          </a:p>
          <a:p>
            <a:endParaRPr lang="en-US" dirty="0"/>
          </a:p>
          <a:p>
            <a:r>
              <a:rPr lang="en-US" dirty="0"/>
              <a:t>This is where we use the R-squared statistic, or in math jargon, </a:t>
            </a:r>
            <a:r>
              <a:rPr lang="en-US" i="1" dirty="0"/>
              <a:t>coefficient of determination</a:t>
            </a:r>
          </a:p>
          <a:p>
            <a:r>
              <a:rPr lang="en-US" dirty="0"/>
              <a:t>R-squared is like Chi-squared, it measures how much our line deviates from touching all the points</a:t>
            </a:r>
          </a:p>
          <a:p>
            <a:endParaRPr lang="en-US" dirty="0"/>
          </a:p>
          <a:p>
            <a:r>
              <a:rPr lang="en-US" dirty="0"/>
              <a:t>R-squared values range from 0 to 1</a:t>
            </a:r>
          </a:p>
          <a:p>
            <a:r>
              <a:rPr lang="en-US" dirty="0"/>
              <a:t>0 = bad fit to the data</a:t>
            </a:r>
          </a:p>
          <a:p>
            <a:r>
              <a:rPr lang="en-US" dirty="0"/>
              <a:t>1 = perfect fit to the data</a:t>
            </a:r>
          </a:p>
          <a:p>
            <a:endParaRPr lang="en-US" dirty="0"/>
          </a:p>
        </p:txBody>
      </p:sp>
    </p:spTree>
    <p:extLst>
      <p:ext uri="{BB962C8B-B14F-4D97-AF65-F5344CB8AC3E}">
        <p14:creationId xmlns:p14="http://schemas.microsoft.com/office/powerpoint/2010/main" val="3619918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4C50-329A-6A47-8B6F-09F9084F1470}"/>
              </a:ext>
            </a:extLst>
          </p:cNvPr>
          <p:cNvSpPr>
            <a:spLocks noGrp="1"/>
          </p:cNvSpPr>
          <p:nvPr>
            <p:ph type="title"/>
          </p:nvPr>
        </p:nvSpPr>
        <p:spPr/>
        <p:txBody>
          <a:bodyPr/>
          <a:lstStyle/>
          <a:p>
            <a:r>
              <a:rPr lang="en-US" dirty="0"/>
              <a:t>Web site line fit</a:t>
            </a:r>
          </a:p>
        </p:txBody>
      </p:sp>
      <p:sp>
        <p:nvSpPr>
          <p:cNvPr id="3" name="Content Placeholder 2">
            <a:extLst>
              <a:ext uri="{FF2B5EF4-FFF2-40B4-BE49-F238E27FC236}">
                <a16:creationId xmlns:a16="http://schemas.microsoft.com/office/drawing/2014/main" id="{CB9221E0-22AA-254A-A008-3134291A6A29}"/>
              </a:ext>
            </a:extLst>
          </p:cNvPr>
          <p:cNvSpPr>
            <a:spLocks noGrp="1"/>
          </p:cNvSpPr>
          <p:nvPr>
            <p:ph idx="1"/>
          </p:nvPr>
        </p:nvSpPr>
        <p:spPr>
          <a:xfrm>
            <a:off x="1007165" y="1651379"/>
            <a:ext cx="10566136" cy="4954136"/>
          </a:xfrm>
        </p:spPr>
        <p:txBody>
          <a:bodyPr>
            <a:normAutofit/>
          </a:bodyPr>
          <a:lstStyle/>
          <a:p>
            <a:r>
              <a:rPr lang="en-US" dirty="0"/>
              <a:t>Steps to get R-squared</a:t>
            </a:r>
          </a:p>
          <a:p>
            <a:endParaRPr lang="en-US" dirty="0"/>
          </a:p>
          <a:p>
            <a:pPr marL="457200" indent="-457200">
              <a:buFont typeface="+mj-lt"/>
              <a:buAutoNum type="arabicPeriod"/>
            </a:pPr>
            <a:r>
              <a:rPr lang="en-US" dirty="0"/>
              <a:t>Compute the </a:t>
            </a:r>
            <a:r>
              <a:rPr lang="en-US" i="1" dirty="0"/>
              <a:t>residuals</a:t>
            </a:r>
            <a:r>
              <a:rPr lang="en-US" dirty="0"/>
              <a:t> = difference between </a:t>
            </a:r>
            <a:r>
              <a:rPr lang="en-US" dirty="0" err="1"/>
              <a:t>y_observations</a:t>
            </a:r>
            <a:r>
              <a:rPr lang="en-US" dirty="0"/>
              <a:t> and </a:t>
            </a:r>
            <a:r>
              <a:rPr lang="en-US" dirty="0" err="1"/>
              <a:t>model_predicted_y_values</a:t>
            </a:r>
            <a:endParaRPr lang="en-US" dirty="0"/>
          </a:p>
          <a:p>
            <a:pPr marL="457200" indent="-457200">
              <a:buFont typeface="+mj-lt"/>
              <a:buAutoNum type="arabicPeriod"/>
            </a:pPr>
            <a:r>
              <a:rPr lang="en-US" dirty="0"/>
              <a:t>Sum up the square of the residuals (</a:t>
            </a:r>
            <a:r>
              <a:rPr lang="en-US" dirty="0" err="1"/>
              <a:t>ss_res</a:t>
            </a:r>
            <a:r>
              <a:rPr lang="en-US" dirty="0"/>
              <a:t>)</a:t>
            </a:r>
          </a:p>
          <a:p>
            <a:pPr marL="457200" indent="-457200">
              <a:buFont typeface="+mj-lt"/>
              <a:buAutoNum type="arabicPeriod"/>
            </a:pPr>
            <a:r>
              <a:rPr lang="en-US" dirty="0"/>
              <a:t>Compute the mean of </a:t>
            </a:r>
            <a:r>
              <a:rPr lang="en-US" dirty="0" err="1"/>
              <a:t>y_observations</a:t>
            </a:r>
            <a:endParaRPr lang="en-US" dirty="0"/>
          </a:p>
          <a:p>
            <a:pPr marL="457200" indent="-457200">
              <a:buFont typeface="+mj-lt"/>
              <a:buAutoNum type="arabicPeriod"/>
            </a:pPr>
            <a:r>
              <a:rPr lang="en-US" dirty="0"/>
              <a:t>Compute </a:t>
            </a:r>
            <a:r>
              <a:rPr lang="en-US" dirty="0" err="1"/>
              <a:t>ss_tot</a:t>
            </a:r>
            <a:r>
              <a:rPr lang="en-US" dirty="0"/>
              <a:t>, the sum (</a:t>
            </a:r>
            <a:r>
              <a:rPr lang="en-US" dirty="0" err="1"/>
              <a:t>y_observations</a:t>
            </a:r>
            <a:r>
              <a:rPr lang="en-US" dirty="0"/>
              <a:t> – </a:t>
            </a:r>
            <a:r>
              <a:rPr lang="en-US" dirty="0" err="1"/>
              <a:t>mean_y_observations</a:t>
            </a:r>
            <a:r>
              <a:rPr lang="en-US" dirty="0"/>
              <a:t>)</a:t>
            </a:r>
            <a:r>
              <a:rPr lang="en-US" baseline="30000" dirty="0"/>
              <a:t>2 </a:t>
            </a:r>
            <a:r>
              <a:rPr lang="en-US" dirty="0"/>
              <a:t> </a:t>
            </a:r>
          </a:p>
          <a:p>
            <a:pPr marL="457200" indent="-457200">
              <a:buFont typeface="+mj-lt"/>
              <a:buAutoNum type="arabicPeriod"/>
            </a:pPr>
            <a:r>
              <a:rPr lang="en-US" dirty="0"/>
              <a:t>Finally,</a:t>
            </a:r>
            <a:r>
              <a:rPr lang="en-US" baseline="30000" dirty="0"/>
              <a:t>  </a:t>
            </a:r>
            <a:r>
              <a:rPr lang="en-US" dirty="0"/>
              <a:t>compute R-squared = 1 – (</a:t>
            </a:r>
            <a:r>
              <a:rPr lang="en-US" dirty="0" err="1"/>
              <a:t>ss_res</a:t>
            </a:r>
            <a:r>
              <a:rPr lang="en-US" dirty="0"/>
              <a:t> / </a:t>
            </a:r>
            <a:r>
              <a:rPr lang="en-US" dirty="0" err="1"/>
              <a:t>ss_tot</a:t>
            </a:r>
            <a:r>
              <a:rPr lang="en-US" dirty="0"/>
              <a:t>)</a:t>
            </a:r>
          </a:p>
          <a:p>
            <a:pPr marL="457200" indent="-457200">
              <a:buFont typeface="+mj-lt"/>
              <a:buAutoNum type="arabicPeriod"/>
            </a:pPr>
            <a:endParaRPr lang="en-US" dirty="0"/>
          </a:p>
          <a:p>
            <a:r>
              <a:rPr lang="en-US" dirty="0"/>
              <a:t>Or, in code…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31800387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67CF-0E82-4448-8B09-8ADEF8482686}"/>
              </a:ext>
            </a:extLst>
          </p:cNvPr>
          <p:cNvSpPr>
            <a:spLocks noGrp="1"/>
          </p:cNvSpPr>
          <p:nvPr>
            <p:ph type="title"/>
          </p:nvPr>
        </p:nvSpPr>
        <p:spPr/>
        <p:txBody>
          <a:bodyPr/>
          <a:lstStyle/>
          <a:p>
            <a:r>
              <a:rPr lang="en-US" dirty="0"/>
              <a:t>Web site line fit</a:t>
            </a:r>
          </a:p>
        </p:txBody>
      </p:sp>
      <p:sp>
        <p:nvSpPr>
          <p:cNvPr id="3" name="Content Placeholder 2">
            <a:extLst>
              <a:ext uri="{FF2B5EF4-FFF2-40B4-BE49-F238E27FC236}">
                <a16:creationId xmlns:a16="http://schemas.microsoft.com/office/drawing/2014/main" id="{2B45436B-BA61-FC42-9BA8-A13417BD5274}"/>
              </a:ext>
            </a:extLst>
          </p:cNvPr>
          <p:cNvSpPr>
            <a:spLocks noGrp="1"/>
          </p:cNvSpPr>
          <p:nvPr>
            <p:ph idx="1"/>
          </p:nvPr>
        </p:nvSpPr>
        <p:spPr/>
        <p:txBody>
          <a:bodyPr/>
          <a:lstStyle/>
          <a:p>
            <a:pPr marL="0" indent="0">
              <a:buNone/>
            </a:pPr>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numpy</a:t>
            </a:r>
            <a:r>
              <a:rPr lang="en-US" dirty="0">
                <a:latin typeface="Courier New" panose="02070309020205020404" pitchFamily="49" charset="0"/>
                <a:cs typeface="Courier New" panose="02070309020205020404" pitchFamily="49" charset="0"/>
              </a:rPr>
              <a:t> as np</a:t>
            </a:r>
          </a:p>
          <a:p>
            <a:pPr marL="0" indent="0">
              <a:buNone/>
            </a:pPr>
            <a:r>
              <a:rPr lang="en-US" dirty="0" err="1">
                <a:latin typeface="Courier New" panose="02070309020205020404" pitchFamily="49" charset="0"/>
                <a:cs typeface="Courier New" panose="02070309020205020404" pitchFamily="49" charset="0"/>
              </a:rPr>
              <a:t>ymodel</a:t>
            </a:r>
            <a:r>
              <a:rPr lang="en-US" dirty="0">
                <a:latin typeface="Courier New" panose="02070309020205020404" pitchFamily="49" charset="0"/>
                <a:cs typeface="Courier New" panose="02070309020205020404" pitchFamily="49" charset="0"/>
              </a:rPr>
              <a:t> = … # output of </a:t>
            </a:r>
            <a:r>
              <a:rPr lang="en-US" dirty="0" err="1">
                <a:latin typeface="Courier New" panose="02070309020205020404" pitchFamily="49" charset="0"/>
                <a:cs typeface="Courier New" panose="02070309020205020404" pitchFamily="49" charset="0"/>
              </a:rPr>
              <a:t>curve_fit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residuals = </a:t>
            </a:r>
            <a:r>
              <a:rPr lang="en-US" dirty="0" err="1">
                <a:latin typeface="Courier New" panose="02070309020205020404" pitchFamily="49" charset="0"/>
                <a:cs typeface="Courier New" panose="02070309020205020404" pitchFamily="49" charset="0"/>
              </a:rPr>
              <a:t>y_obs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ymodel</a:t>
            </a:r>
            <a:endParaRPr lang="en-US" dirty="0">
              <a:latin typeface="Courier New" panose="02070309020205020404" pitchFamily="49" charset="0"/>
              <a:cs typeface="Courier New" panose="02070309020205020404" pitchFamily="49" charset="0"/>
            </a:endParaRPr>
          </a:p>
          <a:p>
            <a:pPr marL="0" indent="0">
              <a:buNone/>
            </a:pPr>
            <a:r>
              <a:rPr lang="en-US" dirty="0" err="1">
                <a:latin typeface="Courier New" panose="02070309020205020404" pitchFamily="49" charset="0"/>
                <a:cs typeface="Courier New" panose="02070309020205020404" pitchFamily="49" charset="0"/>
              </a:rPr>
              <a:t>ss_res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np.sum</a:t>
            </a:r>
            <a:r>
              <a:rPr lang="en-US" dirty="0">
                <a:latin typeface="Courier New" panose="02070309020205020404" pitchFamily="49" charset="0"/>
                <a:cs typeface="Courier New" panose="02070309020205020404" pitchFamily="49" charset="0"/>
              </a:rPr>
              <a:t>(residuals**2)</a:t>
            </a:r>
          </a:p>
          <a:p>
            <a:pPr marL="0" indent="0">
              <a:buNone/>
            </a:pPr>
            <a:r>
              <a:rPr lang="en-US" dirty="0" err="1">
                <a:latin typeface="Courier New" panose="02070309020205020404" pitchFamily="49" charset="0"/>
                <a:cs typeface="Courier New" panose="02070309020205020404" pitchFamily="49" charset="0"/>
              </a:rPr>
              <a:t>ss_tot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np.sum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y_obs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np.mean</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y_obs</a:t>
            </a:r>
            <a:r>
              <a:rPr lang="en-US" dirty="0">
                <a:latin typeface="Courier New" panose="02070309020205020404" pitchFamily="49" charset="0"/>
                <a:cs typeface="Courier New" panose="02070309020205020404" pitchFamily="49" charset="0"/>
              </a:rPr>
              <a:t>))**2 )</a:t>
            </a:r>
          </a:p>
          <a:p>
            <a:pPr marL="0" indent="0">
              <a:buNone/>
            </a:pPr>
            <a:r>
              <a:rPr lang="en-US" dirty="0" err="1">
                <a:latin typeface="Courier New" panose="02070309020205020404" pitchFamily="49" charset="0"/>
                <a:cs typeface="Courier New" panose="02070309020205020404" pitchFamily="49" charset="0"/>
              </a:rPr>
              <a:t>r_squared</a:t>
            </a:r>
            <a:r>
              <a:rPr lang="en-US" dirty="0">
                <a:latin typeface="Courier New" panose="02070309020205020404" pitchFamily="49" charset="0"/>
                <a:cs typeface="Courier New" panose="02070309020205020404" pitchFamily="49" charset="0"/>
              </a:rPr>
              <a:t> = 1 - (</a:t>
            </a:r>
            <a:r>
              <a:rPr lang="en-US" dirty="0" err="1">
                <a:latin typeface="Courier New" panose="02070309020205020404" pitchFamily="49" charset="0"/>
                <a:cs typeface="Courier New" panose="02070309020205020404" pitchFamily="49" charset="0"/>
              </a:rPr>
              <a:t>ss_res</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ss_tot</a:t>
            </a:r>
            <a:r>
              <a:rPr lang="en-US" dirty="0">
                <a:latin typeface="Courier New" panose="02070309020205020404" pitchFamily="49" charset="0"/>
                <a:cs typeface="Courier New" panose="02070309020205020404" pitchFamily="49" charset="0"/>
              </a:rPr>
              <a:t>)</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r_squared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223219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CE0AF-8BD8-2E46-8A92-811471404AAA}"/>
              </a:ext>
            </a:extLst>
          </p:cNvPr>
          <p:cNvSpPr>
            <a:spLocks noGrp="1"/>
          </p:cNvSpPr>
          <p:nvPr>
            <p:ph type="title"/>
          </p:nvPr>
        </p:nvSpPr>
        <p:spPr/>
        <p:txBody>
          <a:bodyPr/>
          <a:lstStyle/>
          <a:p>
            <a:r>
              <a:rPr lang="en-US" dirty="0"/>
              <a:t>Goodness of fit</a:t>
            </a:r>
          </a:p>
        </p:txBody>
      </p:sp>
      <p:sp>
        <p:nvSpPr>
          <p:cNvPr id="3" name="Content Placeholder 2">
            <a:extLst>
              <a:ext uri="{FF2B5EF4-FFF2-40B4-BE49-F238E27FC236}">
                <a16:creationId xmlns:a16="http://schemas.microsoft.com/office/drawing/2014/main" id="{B53038F7-98B9-9444-A0CC-6E4A9049489D}"/>
              </a:ext>
            </a:extLst>
          </p:cNvPr>
          <p:cNvSpPr>
            <a:spLocks noGrp="1"/>
          </p:cNvSpPr>
          <p:nvPr>
            <p:ph idx="1"/>
          </p:nvPr>
        </p:nvSpPr>
        <p:spPr>
          <a:xfrm>
            <a:off x="1110343" y="1632857"/>
            <a:ext cx="10319657" cy="4820194"/>
          </a:xfrm>
        </p:spPr>
        <p:txBody>
          <a:bodyPr>
            <a:normAutofit/>
          </a:bodyPr>
          <a:lstStyle/>
          <a:p>
            <a:r>
              <a:rPr lang="en-US" dirty="0"/>
              <a:t>Previously, we modelled a physical system using Monte Carlo simulations.</a:t>
            </a:r>
          </a:p>
          <a:p>
            <a:r>
              <a:rPr lang="en-US" dirty="0"/>
              <a:t>In those situations we created pseudo-random numbers to mimic probabilistic events.</a:t>
            </a:r>
          </a:p>
          <a:p>
            <a:endParaRPr lang="en-US" dirty="0"/>
          </a:p>
          <a:p>
            <a:r>
              <a:rPr lang="en-US" dirty="0"/>
              <a:t>This week we look at data from experiments and how we can fit a model to those data sets. </a:t>
            </a:r>
          </a:p>
          <a:p>
            <a:r>
              <a:rPr lang="en-US" dirty="0"/>
              <a:t>Why?</a:t>
            </a:r>
          </a:p>
          <a:p>
            <a:endParaRPr lang="en-US" dirty="0"/>
          </a:p>
          <a:p>
            <a:r>
              <a:rPr lang="en-US" dirty="0"/>
              <a:t>Real-world experiment data is messy – measurements are imprecise.</a:t>
            </a:r>
          </a:p>
          <a:p>
            <a:r>
              <a:rPr lang="en-US" dirty="0"/>
              <a:t>We have error bars and uncertainty.</a:t>
            </a:r>
          </a:p>
          <a:p>
            <a:endParaRPr lang="en-US" dirty="0"/>
          </a:p>
          <a:p>
            <a:r>
              <a:rPr lang="en-US" dirty="0"/>
              <a:t>A common technique is to see which model – line/function – best fits our data and can be used to describe the physical system we are experimenting with</a:t>
            </a:r>
          </a:p>
        </p:txBody>
      </p:sp>
    </p:spTree>
    <p:extLst>
      <p:ext uri="{BB962C8B-B14F-4D97-AF65-F5344CB8AC3E}">
        <p14:creationId xmlns:p14="http://schemas.microsoft.com/office/powerpoint/2010/main" val="2273835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4C50-329A-6A47-8B6F-09F9084F1470}"/>
              </a:ext>
            </a:extLst>
          </p:cNvPr>
          <p:cNvSpPr>
            <a:spLocks noGrp="1"/>
          </p:cNvSpPr>
          <p:nvPr>
            <p:ph type="title"/>
          </p:nvPr>
        </p:nvSpPr>
        <p:spPr/>
        <p:txBody>
          <a:bodyPr/>
          <a:lstStyle/>
          <a:p>
            <a:r>
              <a:rPr lang="en-US" dirty="0"/>
              <a:t>Web site line fit</a:t>
            </a:r>
          </a:p>
        </p:txBody>
      </p:sp>
      <p:sp>
        <p:nvSpPr>
          <p:cNvPr id="3" name="Content Placeholder 2">
            <a:extLst>
              <a:ext uri="{FF2B5EF4-FFF2-40B4-BE49-F238E27FC236}">
                <a16:creationId xmlns:a16="http://schemas.microsoft.com/office/drawing/2014/main" id="{CB9221E0-22AA-254A-A008-3134291A6A29}"/>
              </a:ext>
            </a:extLst>
          </p:cNvPr>
          <p:cNvSpPr>
            <a:spLocks noGrp="1"/>
          </p:cNvSpPr>
          <p:nvPr>
            <p:ph idx="1"/>
          </p:nvPr>
        </p:nvSpPr>
        <p:spPr>
          <a:xfrm>
            <a:off x="1078173" y="1683025"/>
            <a:ext cx="10495128" cy="4922489"/>
          </a:xfrm>
        </p:spPr>
        <p:txBody>
          <a:bodyPr/>
          <a:lstStyle/>
          <a:p>
            <a:r>
              <a:rPr lang="en-US" dirty="0"/>
              <a:t>Returning to our website data</a:t>
            </a:r>
          </a:p>
          <a:p>
            <a:endParaRPr lang="en-US" dirty="0"/>
          </a:p>
          <a:p>
            <a:pPr marL="457200" indent="-457200">
              <a:buFont typeface="+mj-lt"/>
              <a:buAutoNum type="arabicPeriod"/>
            </a:pPr>
            <a:r>
              <a:rPr lang="en-US" dirty="0"/>
              <a:t>How good is our fit?  What is the R-squared value</a:t>
            </a:r>
          </a:p>
          <a:p>
            <a:pPr marL="457200" indent="-457200">
              <a:buFont typeface="+mj-lt"/>
              <a:buAutoNum type="arabicPeriod"/>
            </a:pPr>
            <a:endParaRPr lang="en-US" dirty="0"/>
          </a:p>
          <a:p>
            <a:pPr marL="457200" indent="-457200">
              <a:buFont typeface="+mj-lt"/>
              <a:buAutoNum type="arabicPeriod"/>
            </a:pPr>
            <a:r>
              <a:rPr lang="en-US" dirty="0"/>
              <a:t>Let’s use our ‘best’ fit model to make predictions</a:t>
            </a:r>
          </a:p>
          <a:p>
            <a:pPr lvl="1"/>
            <a:r>
              <a:rPr lang="en-US" dirty="0"/>
              <a:t>How long will someone who’s been a member for 300 days stay on our website?</a:t>
            </a:r>
          </a:p>
          <a:p>
            <a:pPr lvl="1"/>
            <a:r>
              <a:rPr lang="en-US" dirty="0"/>
              <a:t>How long will someone who’s been a member for 500 days stay on our website? </a:t>
            </a:r>
          </a:p>
          <a:p>
            <a:pPr lvl="1"/>
            <a:endParaRPr lang="en-US" dirty="0"/>
          </a:p>
        </p:txBody>
      </p:sp>
    </p:spTree>
    <p:extLst>
      <p:ext uri="{BB962C8B-B14F-4D97-AF65-F5344CB8AC3E}">
        <p14:creationId xmlns:p14="http://schemas.microsoft.com/office/powerpoint/2010/main" val="59733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C686-8BCA-4C4E-9C36-4B25BD7D0CE9}"/>
              </a:ext>
            </a:extLst>
          </p:cNvPr>
          <p:cNvSpPr>
            <a:spLocks noGrp="1"/>
          </p:cNvSpPr>
          <p:nvPr>
            <p:ph type="title"/>
          </p:nvPr>
        </p:nvSpPr>
        <p:spPr/>
        <p:txBody>
          <a:bodyPr/>
          <a:lstStyle/>
          <a:p>
            <a:r>
              <a:rPr lang="en-US" dirty="0"/>
              <a:t>Goodness of fit</a:t>
            </a:r>
          </a:p>
        </p:txBody>
      </p:sp>
      <p:sp>
        <p:nvSpPr>
          <p:cNvPr id="3" name="Content Placeholder 2">
            <a:extLst>
              <a:ext uri="{FF2B5EF4-FFF2-40B4-BE49-F238E27FC236}">
                <a16:creationId xmlns:a16="http://schemas.microsoft.com/office/drawing/2014/main" id="{88AA368B-CF79-B347-9D35-80E3783EEA30}"/>
              </a:ext>
            </a:extLst>
          </p:cNvPr>
          <p:cNvSpPr>
            <a:spLocks noGrp="1"/>
          </p:cNvSpPr>
          <p:nvPr>
            <p:ph idx="1"/>
          </p:nvPr>
        </p:nvSpPr>
        <p:spPr>
          <a:xfrm>
            <a:off x="1100277" y="1567543"/>
            <a:ext cx="4450969" cy="5081451"/>
          </a:xfrm>
        </p:spPr>
        <p:txBody>
          <a:bodyPr/>
          <a:lstStyle/>
          <a:p>
            <a:r>
              <a:rPr lang="en-US" dirty="0"/>
              <a:t>The blue dots represent observations</a:t>
            </a:r>
          </a:p>
          <a:p>
            <a:endParaRPr lang="en-US" dirty="0"/>
          </a:p>
          <a:p>
            <a:r>
              <a:rPr lang="en-US" dirty="0"/>
              <a:t>The bars represent errors (uncertainty in each measurement)</a:t>
            </a:r>
          </a:p>
          <a:p>
            <a:endParaRPr lang="en-US" dirty="0"/>
          </a:p>
          <a:p>
            <a:r>
              <a:rPr lang="en-US" dirty="0"/>
              <a:t>There seems to be a trend to our observations</a:t>
            </a:r>
          </a:p>
          <a:p>
            <a:endParaRPr lang="en-US" dirty="0"/>
          </a:p>
          <a:p>
            <a:r>
              <a:rPr lang="en-US" dirty="0"/>
              <a:t>We’d like to know which line – model – best fits our data</a:t>
            </a:r>
          </a:p>
          <a:p>
            <a:endParaRPr lang="en-US" dirty="0"/>
          </a:p>
          <a:p>
            <a:r>
              <a:rPr lang="en-US" dirty="0"/>
              <a:t>Is it the green one or the red one?</a:t>
            </a:r>
          </a:p>
        </p:txBody>
      </p:sp>
      <p:pic>
        <p:nvPicPr>
          <p:cNvPr id="1025" name="Picture 1" descr="page2image1671248">
            <a:extLst>
              <a:ext uri="{FF2B5EF4-FFF2-40B4-BE49-F238E27FC236}">
                <a16:creationId xmlns:a16="http://schemas.microsoft.com/office/drawing/2014/main" id="{8E63F5A1-AE2C-A442-AFF8-E5CACB5AD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246" y="1874516"/>
            <a:ext cx="6335953" cy="4676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13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7E19-7462-D248-8A70-C3F283735AEC}"/>
              </a:ext>
            </a:extLst>
          </p:cNvPr>
          <p:cNvSpPr>
            <a:spLocks noGrp="1"/>
          </p:cNvSpPr>
          <p:nvPr>
            <p:ph type="title"/>
          </p:nvPr>
        </p:nvSpPr>
        <p:spPr/>
        <p:txBody>
          <a:bodyPr/>
          <a:lstStyle/>
          <a:p>
            <a:r>
              <a:rPr lang="en-US" dirty="0"/>
              <a:t>Goodness of fit</a:t>
            </a:r>
          </a:p>
        </p:txBody>
      </p:sp>
      <p:sp>
        <p:nvSpPr>
          <p:cNvPr id="3" name="Content Placeholder 2">
            <a:extLst>
              <a:ext uri="{FF2B5EF4-FFF2-40B4-BE49-F238E27FC236}">
                <a16:creationId xmlns:a16="http://schemas.microsoft.com/office/drawing/2014/main" id="{3F9395B4-4514-0B47-9344-9C0D4C47587F}"/>
              </a:ext>
            </a:extLst>
          </p:cNvPr>
          <p:cNvSpPr>
            <a:spLocks noGrp="1"/>
          </p:cNvSpPr>
          <p:nvPr>
            <p:ph idx="1"/>
          </p:nvPr>
        </p:nvSpPr>
        <p:spPr>
          <a:xfrm>
            <a:off x="1081627" y="1541416"/>
            <a:ext cx="4888099" cy="5094515"/>
          </a:xfrm>
        </p:spPr>
        <p:txBody>
          <a:bodyPr>
            <a:normAutofit fontScale="92500" lnSpcReduction="20000"/>
          </a:bodyPr>
          <a:lstStyle/>
          <a:p>
            <a:r>
              <a:rPr lang="en-US" dirty="0"/>
              <a:t>The green line is a pretty good fit to the data</a:t>
            </a:r>
          </a:p>
          <a:p>
            <a:r>
              <a:rPr lang="en-US" dirty="0"/>
              <a:t>The red one not so much. </a:t>
            </a:r>
          </a:p>
          <a:p>
            <a:endParaRPr lang="en-US" dirty="0"/>
          </a:p>
          <a:p>
            <a:r>
              <a:rPr lang="en-US" dirty="0"/>
              <a:t>But, that’s not enough for our purposes</a:t>
            </a:r>
          </a:p>
          <a:p>
            <a:endParaRPr lang="en-US" dirty="0"/>
          </a:p>
          <a:p>
            <a:r>
              <a:rPr lang="en-US" dirty="0"/>
              <a:t>We need a way to quantitatively measure which one of the lines is the better fit to the data.</a:t>
            </a:r>
          </a:p>
          <a:p>
            <a:endParaRPr lang="en-US" dirty="0"/>
          </a:p>
          <a:p>
            <a:r>
              <a:rPr lang="en-US" dirty="0"/>
              <a:t>A useful statistic for this purpose is the chi-squared statistic.</a:t>
            </a:r>
          </a:p>
          <a:p>
            <a:endParaRPr lang="en-US" dirty="0"/>
          </a:p>
          <a:p>
            <a:r>
              <a:rPr lang="en-US" dirty="0"/>
              <a:t>It’s a measure for the distance of the data points to the model, divided by the error bar of the data points. </a:t>
            </a:r>
          </a:p>
          <a:p>
            <a:endParaRPr lang="en-US" dirty="0"/>
          </a:p>
        </p:txBody>
      </p:sp>
      <p:pic>
        <p:nvPicPr>
          <p:cNvPr id="4" name="Picture 1" descr="page2image1671248">
            <a:extLst>
              <a:ext uri="{FF2B5EF4-FFF2-40B4-BE49-F238E27FC236}">
                <a16:creationId xmlns:a16="http://schemas.microsoft.com/office/drawing/2014/main" id="{A4F6F4EA-5745-754F-B2C5-A35F7718C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2160" y="1835328"/>
            <a:ext cx="6043930" cy="446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36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77E19-7462-D248-8A70-C3F283735AEC}"/>
              </a:ext>
            </a:extLst>
          </p:cNvPr>
          <p:cNvSpPr>
            <a:spLocks noGrp="1"/>
          </p:cNvSpPr>
          <p:nvPr>
            <p:ph type="title"/>
          </p:nvPr>
        </p:nvSpPr>
        <p:spPr/>
        <p:txBody>
          <a:bodyPr/>
          <a:lstStyle/>
          <a:p>
            <a:r>
              <a:rPr lang="en-US" dirty="0"/>
              <a:t>Goodness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9395B4-4514-0B47-9344-9C0D4C47587F}"/>
                  </a:ext>
                </a:extLst>
              </p:cNvPr>
              <p:cNvSpPr>
                <a:spLocks noGrp="1"/>
              </p:cNvSpPr>
              <p:nvPr>
                <p:ph idx="1"/>
              </p:nvPr>
            </p:nvSpPr>
            <p:spPr>
              <a:xfrm>
                <a:off x="1081627" y="1580606"/>
                <a:ext cx="4770533" cy="5055325"/>
              </a:xfrm>
            </p:spPr>
            <p:txBody>
              <a:bodyPr>
                <a:normAutofit/>
              </a:bodyPr>
              <a:lstStyle/>
              <a:p>
                <a:r>
                  <a:rPr lang="en-US" dirty="0"/>
                  <a:t>We have our </a:t>
                </a:r>
                <a:r>
                  <a:rPr lang="en-US" i="1" dirty="0"/>
                  <a:t>N </a:t>
                </a:r>
                <a:r>
                  <a:rPr lang="en-US" dirty="0"/>
                  <a:t>measurements </a:t>
                </a:r>
                <a:r>
                  <a:rPr lang="en-US" i="1" dirty="0"/>
                  <a:t>y</a:t>
                </a:r>
                <a:r>
                  <a:rPr lang="en-US" baseline="-25000" dirty="0"/>
                  <a:t>1</a:t>
                </a:r>
                <a:r>
                  <a:rPr lang="en-US" dirty="0"/>
                  <a:t>,</a:t>
                </a:r>
                <a:r>
                  <a:rPr lang="en-US" i="1" dirty="0"/>
                  <a:t>y</a:t>
                </a:r>
                <a:r>
                  <a:rPr lang="en-US" baseline="-25000" dirty="0"/>
                  <a:t>2</a:t>
                </a:r>
                <a:r>
                  <a:rPr lang="en-US" dirty="0"/>
                  <a:t>,...</a:t>
                </a:r>
                <a:r>
                  <a:rPr lang="en-US" i="1" dirty="0" err="1"/>
                  <a:t>y</a:t>
                </a:r>
                <a:r>
                  <a:rPr lang="en-US" i="1" baseline="-25000" dirty="0" err="1"/>
                  <a:t>N</a:t>
                </a:r>
                <a:r>
                  <a:rPr lang="en-US" dirty="0"/>
                  <a:t>, which all have an individual error of </a:t>
                </a:r>
                <a:r>
                  <a:rPr lang="el-GR" i="1" dirty="0"/>
                  <a:t>σ</a:t>
                </a:r>
                <a:r>
                  <a:rPr lang="el-GR" baseline="-25000" dirty="0"/>
                  <a:t>1</a:t>
                </a:r>
                <a:r>
                  <a:rPr lang="el-GR" dirty="0"/>
                  <a:t>,</a:t>
                </a:r>
                <a:r>
                  <a:rPr lang="el-GR" i="1" dirty="0"/>
                  <a:t>σ</a:t>
                </a:r>
                <a:r>
                  <a:rPr lang="el-GR" baseline="-25000" dirty="0"/>
                  <a:t>2</a:t>
                </a:r>
                <a:r>
                  <a:rPr lang="el-GR" dirty="0"/>
                  <a:t>,...,</a:t>
                </a:r>
                <a:r>
                  <a:rPr lang="el-GR" i="1" dirty="0"/>
                  <a:t>σ</a:t>
                </a:r>
                <a:r>
                  <a:rPr lang="en-US" i="1" baseline="-25000" dirty="0"/>
                  <a:t>N</a:t>
                </a:r>
                <a:r>
                  <a:rPr lang="en-US" i="1" dirty="0"/>
                  <a:t> </a:t>
                </a:r>
                <a:r>
                  <a:rPr lang="en-US" dirty="0"/>
                  <a:t>. </a:t>
                </a:r>
              </a:p>
              <a:p>
                <a:endParaRPr lang="en-US" dirty="0"/>
              </a:p>
              <a:p>
                <a:r>
                  <a:rPr lang="en-US" dirty="0"/>
                  <a:t>We choose a function </a:t>
                </a:r>
                <a:r>
                  <a:rPr lang="en-US" i="1" dirty="0"/>
                  <a:t>f </a:t>
                </a:r>
                <a:r>
                  <a:rPr lang="en-US" dirty="0"/>
                  <a:t>(</a:t>
                </a:r>
                <a:r>
                  <a:rPr lang="en-US" i="1" dirty="0"/>
                  <a:t>x</a:t>
                </a:r>
                <a:r>
                  <a:rPr lang="en-US" dirty="0"/>
                  <a:t>) which we use to describe the data</a:t>
                </a:r>
              </a:p>
              <a:p>
                <a:endParaRPr lang="en-US" dirty="0"/>
              </a:p>
              <a:p>
                <a:r>
                  <a:rPr lang="en-US" dirty="0"/>
                  <a:t>Then the chi-squared statistic is calculated like this: </a:t>
                </a:r>
              </a:p>
              <a:p>
                <a:pPr marL="0" indent="0">
                  <a:buNone/>
                </a:pPr>
                <a:r>
                  <a:rPr lang="en-US" i="1" dirty="0"/>
                  <a:t>	</a:t>
                </a:r>
                <a:r>
                  <a:rPr lang="el-GR" sz="2600" i="1" dirty="0"/>
                  <a:t>χ</a:t>
                </a:r>
                <a:r>
                  <a:rPr lang="el-GR" sz="2600" baseline="30000" dirty="0"/>
                  <a:t>2</a:t>
                </a:r>
                <a:r>
                  <a:rPr lang="el-GR" sz="2600" dirty="0"/>
                  <a:t> =</a:t>
                </a:r>
                <a:r>
                  <a:rPr lang="en-US" sz="2600" dirty="0"/>
                  <a:t> </a:t>
                </a:r>
                <a14:m>
                  <m:oMath xmlns:m="http://schemas.openxmlformats.org/officeDocument/2006/math">
                    <m:nary>
                      <m:naryPr>
                        <m:chr m:val="∑"/>
                        <m:subHide m:val="on"/>
                        <m:supHide m:val="on"/>
                        <m:ctrlPr>
                          <a:rPr lang="en-US" sz="2600" i="1" smtClean="0">
                            <a:latin typeface="Cambria Math" panose="02040503050406030204" pitchFamily="18" charset="0"/>
                          </a:rPr>
                        </m:ctrlPr>
                      </m:naryPr>
                      <m:sub/>
                      <m:sup/>
                      <m:e>
                        <m:f>
                          <m:fPr>
                            <m:ctrlPr>
                              <a:rPr lang="en-US" sz="2600" i="1" smtClean="0">
                                <a:latin typeface="Cambria Math" panose="02040503050406030204" pitchFamily="18" charset="0"/>
                              </a:rPr>
                            </m:ctrlPr>
                          </m:fPr>
                          <m:num>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𝑦</m:t>
                                </m:r>
                                <m:r>
                                  <a:rPr lang="en-US" sz="2600" b="0" i="1" baseline="-25000" smtClean="0">
                                    <a:latin typeface="Cambria Math" panose="02040503050406030204" pitchFamily="18" charset="0"/>
                                  </a:rPr>
                                  <m:t>𝑖</m:t>
                                </m:r>
                                <m:r>
                                  <a:rPr lang="en-US" sz="2600" b="0" i="1" baseline="-25000" smtClean="0">
                                    <a:latin typeface="Cambria Math" panose="02040503050406030204" pitchFamily="18" charset="0"/>
                                  </a:rPr>
                                  <m:t> −</m:t>
                                </m:r>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𝑥</m:t>
                                    </m:r>
                                    <m:r>
                                      <a:rPr lang="en-US" sz="2600" b="0" i="1" baseline="-25000" smtClean="0">
                                        <a:latin typeface="Cambria Math" panose="02040503050406030204" pitchFamily="18" charset="0"/>
                                      </a:rPr>
                                      <m:t>𝑖</m:t>
                                    </m:r>
                                  </m:e>
                                </m:d>
                              </m:e>
                            </m:d>
                            <m:r>
                              <a:rPr lang="en-US" sz="2600" b="0" i="1" baseline="30000" smtClean="0">
                                <a:latin typeface="Cambria Math" panose="02040503050406030204" pitchFamily="18" charset="0"/>
                              </a:rPr>
                              <m:t>2</m:t>
                            </m:r>
                          </m:num>
                          <m:den>
                            <m:r>
                              <a:rPr lang="en-US" sz="2600" i="1" smtClean="0">
                                <a:latin typeface="Cambria Math" panose="02040503050406030204" pitchFamily="18" charset="0"/>
                                <a:ea typeface="Cambria Math" panose="02040503050406030204" pitchFamily="18" charset="0"/>
                              </a:rPr>
                              <m:t>𝜎</m:t>
                            </m:r>
                            <m:r>
                              <a:rPr lang="en-US" sz="2600" b="0" i="1" baseline="-25000" smtClean="0">
                                <a:latin typeface="Cambria Math" panose="02040503050406030204" pitchFamily="18" charset="0"/>
                                <a:ea typeface="Cambria Math" panose="02040503050406030204" pitchFamily="18" charset="0"/>
                              </a:rPr>
                              <m:t>𝑖</m:t>
                            </m:r>
                            <m:r>
                              <a:rPr lang="en-US" sz="2600" b="0" i="1" baseline="30000" smtClean="0">
                                <a:latin typeface="Cambria Math" panose="02040503050406030204" pitchFamily="18" charset="0"/>
                                <a:ea typeface="Cambria Math" panose="02040503050406030204" pitchFamily="18" charset="0"/>
                              </a:rPr>
                              <m:t>2</m:t>
                            </m:r>
                          </m:den>
                        </m:f>
                      </m:e>
                    </m:nary>
                  </m:oMath>
                </a14:m>
                <a:endParaRPr lang="en-US" sz="2600" dirty="0"/>
              </a:p>
              <a:p>
                <a:endParaRPr lang="en-US" dirty="0"/>
              </a:p>
            </p:txBody>
          </p:sp>
        </mc:Choice>
        <mc:Fallback xmlns="">
          <p:sp>
            <p:nvSpPr>
              <p:cNvPr id="3" name="Content Placeholder 2">
                <a:extLst>
                  <a:ext uri="{FF2B5EF4-FFF2-40B4-BE49-F238E27FC236}">
                    <a16:creationId xmlns:a16="http://schemas.microsoft.com/office/drawing/2014/main" id="{3F9395B4-4514-0B47-9344-9C0D4C47587F}"/>
                  </a:ext>
                </a:extLst>
              </p:cNvPr>
              <p:cNvSpPr>
                <a:spLocks noGrp="1" noRot="1" noChangeAspect="1" noMove="1" noResize="1" noEditPoints="1" noAdjustHandles="1" noChangeArrowheads="1" noChangeShapeType="1" noTextEdit="1"/>
              </p:cNvSpPr>
              <p:nvPr>
                <p:ph idx="1"/>
              </p:nvPr>
            </p:nvSpPr>
            <p:spPr>
              <a:xfrm>
                <a:off x="1081627" y="1580606"/>
                <a:ext cx="4770533" cy="5055325"/>
              </a:xfrm>
              <a:blipFill>
                <a:blip r:embed="rId2"/>
                <a:stretch>
                  <a:fillRect l="-796" t="-250" r="-2122" b="-1750"/>
                </a:stretch>
              </a:blipFill>
            </p:spPr>
            <p:txBody>
              <a:bodyPr/>
              <a:lstStyle/>
              <a:p>
                <a:r>
                  <a:rPr lang="en-US">
                    <a:noFill/>
                  </a:rPr>
                  <a:t> </a:t>
                </a:r>
              </a:p>
            </p:txBody>
          </p:sp>
        </mc:Fallback>
      </mc:AlternateContent>
      <p:pic>
        <p:nvPicPr>
          <p:cNvPr id="4" name="Picture 1" descr="page2image1671248">
            <a:extLst>
              <a:ext uri="{FF2B5EF4-FFF2-40B4-BE49-F238E27FC236}">
                <a16:creationId xmlns:a16="http://schemas.microsoft.com/office/drawing/2014/main" id="{A4F6F4EA-5745-754F-B2C5-A35F7718C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60" y="1835328"/>
            <a:ext cx="6043930" cy="4460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16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9E9C-C0D2-C84B-8254-CA20A914CDA5}"/>
              </a:ext>
            </a:extLst>
          </p:cNvPr>
          <p:cNvSpPr>
            <a:spLocks noGrp="1"/>
          </p:cNvSpPr>
          <p:nvPr>
            <p:ph type="title"/>
          </p:nvPr>
        </p:nvSpPr>
        <p:spPr/>
        <p:txBody>
          <a:bodyPr/>
          <a:lstStyle/>
          <a:p>
            <a:r>
              <a:rPr lang="en-US" dirty="0"/>
              <a:t>Goodness of fit</a:t>
            </a:r>
          </a:p>
        </p:txBody>
      </p:sp>
      <p:sp>
        <p:nvSpPr>
          <p:cNvPr id="3" name="Content Placeholder 2">
            <a:extLst>
              <a:ext uri="{FF2B5EF4-FFF2-40B4-BE49-F238E27FC236}">
                <a16:creationId xmlns:a16="http://schemas.microsoft.com/office/drawing/2014/main" id="{407155A9-75B5-8447-B90D-A22774331895}"/>
              </a:ext>
            </a:extLst>
          </p:cNvPr>
          <p:cNvSpPr>
            <a:spLocks noGrp="1"/>
          </p:cNvSpPr>
          <p:nvPr>
            <p:ph idx="1"/>
          </p:nvPr>
        </p:nvSpPr>
        <p:spPr>
          <a:xfrm>
            <a:off x="1110343" y="1476103"/>
            <a:ext cx="10319657" cy="4880288"/>
          </a:xfrm>
        </p:spPr>
        <p:txBody>
          <a:bodyPr>
            <a:normAutofit fontScale="70000" lnSpcReduction="20000"/>
          </a:bodyPr>
          <a:lstStyle/>
          <a:p>
            <a:r>
              <a:rPr lang="en-US" sz="2300" dirty="0"/>
              <a:t>An example Python program to do this was written by Dr. Katja </a:t>
            </a:r>
            <a:r>
              <a:rPr lang="en-US" sz="2300" dirty="0" err="1"/>
              <a:t>Poppenhaeger</a:t>
            </a:r>
            <a:r>
              <a:rPr lang="en-US" sz="2300" dirty="0"/>
              <a:t> [1]</a:t>
            </a:r>
          </a:p>
          <a:p>
            <a:endParaRPr lang="en-US" dirty="0"/>
          </a:p>
          <a:p>
            <a:pPr marL="0" indent="0">
              <a:buNone/>
            </a:pPr>
            <a:r>
              <a:rPr lang="en-US" sz="2300" dirty="0">
                <a:latin typeface="Courier New" panose="02070309020205020404" pitchFamily="49" charset="0"/>
                <a:cs typeface="Courier New" panose="02070309020205020404" pitchFamily="49" charset="0"/>
              </a:rPr>
              <a:t>import </a:t>
            </a:r>
            <a:r>
              <a:rPr lang="en-US" sz="2300" dirty="0" err="1">
                <a:latin typeface="Courier New" panose="02070309020205020404" pitchFamily="49" charset="0"/>
                <a:cs typeface="Courier New" panose="02070309020205020404" pitchFamily="49" charset="0"/>
              </a:rPr>
              <a:t>numpy</a:t>
            </a:r>
            <a:r>
              <a:rPr lang="en-US" sz="2300" dirty="0">
                <a:latin typeface="Courier New" panose="02070309020205020404" pitchFamily="49" charset="0"/>
                <a:cs typeface="Courier New" panose="02070309020205020404" pitchFamily="49" charset="0"/>
              </a:rPr>
              <a:t> as np</a:t>
            </a:r>
            <a:br>
              <a:rPr lang="en-US" sz="2300" dirty="0">
                <a:latin typeface="Courier New" panose="02070309020205020404" pitchFamily="49" charset="0"/>
                <a:cs typeface="Courier New" panose="02070309020205020404" pitchFamily="49" charset="0"/>
              </a:rPr>
            </a:br>
            <a:r>
              <a:rPr lang="en-US" sz="2300" dirty="0">
                <a:latin typeface="Courier New" panose="02070309020205020404" pitchFamily="49" charset="0"/>
                <a:cs typeface="Courier New" panose="02070309020205020404" pitchFamily="49" charset="0"/>
              </a:rPr>
              <a:t>import </a:t>
            </a:r>
            <a:r>
              <a:rPr lang="en-US" sz="2300" dirty="0" err="1">
                <a:latin typeface="Courier New" panose="02070309020205020404" pitchFamily="49" charset="0"/>
                <a:cs typeface="Courier New" panose="02070309020205020404" pitchFamily="49" charset="0"/>
              </a:rPr>
              <a:t>matplotlib.pyplot</a:t>
            </a:r>
            <a:r>
              <a:rPr lang="en-US" sz="2300" dirty="0">
                <a:latin typeface="Courier New" panose="02070309020205020404" pitchFamily="49" charset="0"/>
                <a:cs typeface="Courier New" panose="02070309020205020404" pitchFamily="49" charset="0"/>
              </a:rPr>
              <a:t> as </a:t>
            </a:r>
            <a:r>
              <a:rPr lang="en-US" sz="2300" dirty="0" err="1">
                <a:latin typeface="Courier New" panose="02070309020205020404" pitchFamily="49" charset="0"/>
                <a:cs typeface="Courier New" panose="02070309020205020404" pitchFamily="49" charset="0"/>
              </a:rPr>
              <a:t>plt</a:t>
            </a:r>
            <a:br>
              <a:rPr lang="en-US" sz="2300" dirty="0">
                <a:latin typeface="Courier New" panose="02070309020205020404" pitchFamily="49" charset="0"/>
                <a:cs typeface="Courier New" panose="02070309020205020404" pitchFamily="49" charset="0"/>
              </a:rPr>
            </a:br>
            <a:r>
              <a:rPr lang="en-US" sz="2300" dirty="0">
                <a:latin typeface="Courier New" panose="02070309020205020404" pitchFamily="49" charset="0"/>
                <a:cs typeface="Courier New" panose="02070309020205020404" pitchFamily="49" charset="0"/>
              </a:rPr>
              <a:t>%matplotlib inline </a:t>
            </a:r>
          </a:p>
          <a:p>
            <a:pPr marL="0" indent="0">
              <a:buNone/>
            </a:pPr>
            <a:endParaRPr lang="en-US" sz="2300" dirty="0">
              <a:latin typeface="Courier New" panose="02070309020205020404" pitchFamily="49" charset="0"/>
              <a:cs typeface="Courier New" panose="02070309020205020404" pitchFamily="49" charset="0"/>
            </a:endParaRPr>
          </a:p>
          <a:p>
            <a:pPr marL="0" indent="0">
              <a:buNone/>
            </a:pPr>
            <a:r>
              <a:rPr lang="en-US" sz="2300" dirty="0">
                <a:latin typeface="Courier New" panose="02070309020205020404" pitchFamily="49" charset="0"/>
                <a:cs typeface="Courier New" panose="02070309020205020404" pitchFamily="49" charset="0"/>
              </a:rPr>
              <a:t># generate data </a:t>
            </a:r>
          </a:p>
          <a:p>
            <a:pPr marL="0" indent="0">
              <a:buNone/>
            </a:pPr>
            <a:r>
              <a:rPr lang="en-US" sz="2300" i="1" dirty="0">
                <a:latin typeface="Courier New" panose="02070309020205020404" pitchFamily="49" charset="0"/>
                <a:cs typeface="Courier New" panose="02070309020205020404" pitchFamily="49" charset="0"/>
              </a:rPr>
              <a:t># a line that is a pretty good fit: </a:t>
            </a:r>
          </a:p>
          <a:p>
            <a:pPr marL="0" indent="0">
              <a:buNone/>
            </a:pPr>
            <a:r>
              <a:rPr lang="en-US" sz="2300" dirty="0">
                <a:latin typeface="Courier New" panose="02070309020205020404" pitchFamily="49" charset="0"/>
                <a:cs typeface="Courier New" panose="02070309020205020404" pitchFamily="49" charset="0"/>
              </a:rPr>
              <a:t>y_1 = x**2 </a:t>
            </a:r>
          </a:p>
          <a:p>
            <a:pPr marL="0" indent="0">
              <a:buNone/>
            </a:pPr>
            <a:r>
              <a:rPr lang="en-US" sz="2300" i="1" dirty="0">
                <a:latin typeface="Courier New" panose="02070309020205020404" pitchFamily="49" charset="0"/>
                <a:cs typeface="Courier New" panose="02070309020205020404" pitchFamily="49" charset="0"/>
              </a:rPr>
              <a:t># a line that is a pretty bad fit: </a:t>
            </a:r>
          </a:p>
          <a:p>
            <a:pPr marL="0" indent="0">
              <a:buNone/>
            </a:pPr>
            <a:r>
              <a:rPr lang="en-US" sz="2300" dirty="0">
                <a:latin typeface="Courier New" panose="02070309020205020404" pitchFamily="49" charset="0"/>
                <a:cs typeface="Courier New" panose="02070309020205020404" pitchFamily="49" charset="0"/>
              </a:rPr>
              <a:t>y_2 = x**2 + 10*x </a:t>
            </a:r>
          </a:p>
          <a:p>
            <a:pPr marL="0" indent="0">
              <a:buNone/>
            </a:pPr>
            <a:r>
              <a:rPr lang="en-US" sz="2300" dirty="0" err="1">
                <a:latin typeface="Courier New" panose="02070309020205020404" pitchFamily="49" charset="0"/>
                <a:cs typeface="Courier New" panose="02070309020205020404" pitchFamily="49" charset="0"/>
              </a:rPr>
              <a:t>plt.plot</a:t>
            </a:r>
            <a:r>
              <a:rPr lang="en-US" sz="2300" dirty="0">
                <a:latin typeface="Courier New" panose="02070309020205020404" pitchFamily="49" charset="0"/>
                <a:cs typeface="Courier New" panose="02070309020205020404" pitchFamily="49" charset="0"/>
              </a:rPr>
              <a:t>(x, y_1) </a:t>
            </a:r>
          </a:p>
          <a:p>
            <a:pPr marL="0" indent="0">
              <a:buNone/>
            </a:pPr>
            <a:r>
              <a:rPr lang="en-US" sz="2300" dirty="0" err="1">
                <a:latin typeface="Courier New" panose="02070309020205020404" pitchFamily="49" charset="0"/>
                <a:cs typeface="Courier New" panose="02070309020205020404" pitchFamily="49" charset="0"/>
              </a:rPr>
              <a:t>plt.plot</a:t>
            </a:r>
            <a:r>
              <a:rPr lang="en-US" sz="2300" dirty="0">
                <a:latin typeface="Courier New" panose="02070309020205020404" pitchFamily="49" charset="0"/>
                <a:cs typeface="Courier New" panose="02070309020205020404" pitchFamily="49" charset="0"/>
              </a:rPr>
              <a:t>(x, y_2) </a:t>
            </a:r>
          </a:p>
          <a:p>
            <a:pPr marL="0" indent="0">
              <a:buNone/>
            </a:pPr>
            <a:endParaRPr lang="en-US" sz="2300" dirty="0">
              <a:latin typeface="Courier New" panose="02070309020205020404" pitchFamily="49" charset="0"/>
              <a:cs typeface="Courier New" panose="02070309020205020404" pitchFamily="49" charset="0"/>
            </a:endParaRPr>
          </a:p>
          <a:p>
            <a:pPr marL="0" indent="0">
              <a:buNone/>
            </a:pPr>
            <a:r>
              <a:rPr lang="en-US" sz="2300" b="1" dirty="0">
                <a:solidFill>
                  <a:srgbClr val="FF0000"/>
                </a:solidFill>
                <a:latin typeface="Courier New" panose="02070309020205020404" pitchFamily="49" charset="0"/>
                <a:cs typeface="Courier New" panose="02070309020205020404" pitchFamily="49" charset="0"/>
              </a:rPr>
              <a:t>chi_1 = ((y - y_1)**2/</a:t>
            </a:r>
            <a:r>
              <a:rPr lang="en-US" sz="2300" b="1" dirty="0" err="1">
                <a:solidFill>
                  <a:srgbClr val="FF0000"/>
                </a:solidFill>
                <a:latin typeface="Courier New" panose="02070309020205020404" pitchFamily="49" charset="0"/>
                <a:cs typeface="Courier New" panose="02070309020205020404" pitchFamily="49" charset="0"/>
              </a:rPr>
              <a:t>yerror</a:t>
            </a:r>
            <a:r>
              <a:rPr lang="en-US" sz="2300" b="1" dirty="0">
                <a:solidFill>
                  <a:srgbClr val="FF0000"/>
                </a:solidFill>
                <a:latin typeface="Courier New" panose="02070309020205020404" pitchFamily="49" charset="0"/>
                <a:cs typeface="Courier New" panose="02070309020205020404" pitchFamily="49" charset="0"/>
              </a:rPr>
              <a:t>**2).sum() </a:t>
            </a:r>
          </a:p>
          <a:p>
            <a:pPr marL="0" indent="0">
              <a:buNone/>
            </a:pPr>
            <a:r>
              <a:rPr lang="en-US" sz="2300" b="1" dirty="0">
                <a:solidFill>
                  <a:srgbClr val="FF0000"/>
                </a:solidFill>
                <a:latin typeface="Courier New" panose="02070309020205020404" pitchFamily="49" charset="0"/>
                <a:cs typeface="Courier New" panose="02070309020205020404" pitchFamily="49" charset="0"/>
              </a:rPr>
              <a:t>chi_2 = ((y - y_2)**2/</a:t>
            </a:r>
            <a:r>
              <a:rPr lang="en-US" sz="2300" b="1" dirty="0" err="1">
                <a:solidFill>
                  <a:srgbClr val="FF0000"/>
                </a:solidFill>
                <a:latin typeface="Courier New" panose="02070309020205020404" pitchFamily="49" charset="0"/>
                <a:cs typeface="Courier New" panose="02070309020205020404" pitchFamily="49" charset="0"/>
              </a:rPr>
              <a:t>yerror</a:t>
            </a:r>
            <a:r>
              <a:rPr lang="en-US" sz="2300" b="1" dirty="0">
                <a:solidFill>
                  <a:srgbClr val="FF0000"/>
                </a:solidFill>
                <a:latin typeface="Courier New" panose="02070309020205020404" pitchFamily="49" charset="0"/>
                <a:cs typeface="Courier New" panose="02070309020205020404" pitchFamily="49" charset="0"/>
              </a:rPr>
              <a:t>**2).sum()</a:t>
            </a:r>
          </a:p>
          <a:p>
            <a:pPr marL="0" indent="0">
              <a:buNone/>
            </a:pPr>
            <a:endParaRPr lang="en-US" dirty="0"/>
          </a:p>
        </p:txBody>
      </p:sp>
      <p:sp>
        <p:nvSpPr>
          <p:cNvPr id="4" name="TextBox 3">
            <a:extLst>
              <a:ext uri="{FF2B5EF4-FFF2-40B4-BE49-F238E27FC236}">
                <a16:creationId xmlns:a16="http://schemas.microsoft.com/office/drawing/2014/main" id="{3A5B130F-15B0-AA48-B749-D52707E1DD2C}"/>
              </a:ext>
            </a:extLst>
          </p:cNvPr>
          <p:cNvSpPr txBox="1"/>
          <p:nvPr/>
        </p:nvSpPr>
        <p:spPr>
          <a:xfrm>
            <a:off x="3722912" y="6356391"/>
            <a:ext cx="8164286" cy="307777"/>
          </a:xfrm>
          <a:prstGeom prst="rect">
            <a:avLst/>
          </a:prstGeom>
          <a:noFill/>
        </p:spPr>
        <p:txBody>
          <a:bodyPr wrap="square" rtlCol="0">
            <a:spAutoFit/>
          </a:bodyPr>
          <a:lstStyle/>
          <a:p>
            <a:pPr algn="r"/>
            <a:r>
              <a:rPr lang="en-US" sz="1400" dirty="0"/>
              <a:t>[1] https://</a:t>
            </a:r>
            <a:r>
              <a:rPr lang="en-US" sz="1400" dirty="0" err="1"/>
              <a:t>star.pst.qub.ac.uk</a:t>
            </a:r>
            <a:r>
              <a:rPr lang="en-US" sz="1400" dirty="0"/>
              <a:t>/wiki/</a:t>
            </a:r>
            <a:r>
              <a:rPr lang="en-US" sz="1400" dirty="0" err="1"/>
              <a:t>doku.php</a:t>
            </a:r>
            <a:r>
              <a:rPr lang="en-US" sz="1400" dirty="0"/>
              <a:t>/users/</a:t>
            </a:r>
            <a:r>
              <a:rPr lang="en-US" sz="1400" dirty="0" err="1"/>
              <a:t>kpoppenhaeger</a:t>
            </a:r>
            <a:r>
              <a:rPr lang="en-US" sz="1400" dirty="0"/>
              <a:t>/phy1024/start</a:t>
            </a:r>
          </a:p>
        </p:txBody>
      </p:sp>
      <p:sp>
        <p:nvSpPr>
          <p:cNvPr id="5" name="Rectangle 4">
            <a:extLst>
              <a:ext uri="{FF2B5EF4-FFF2-40B4-BE49-F238E27FC236}">
                <a16:creationId xmlns:a16="http://schemas.microsoft.com/office/drawing/2014/main" id="{011485F1-1BC3-3B42-8454-22D1DF857DD4}"/>
              </a:ext>
            </a:extLst>
          </p:cNvPr>
          <p:cNvSpPr/>
          <p:nvPr/>
        </p:nvSpPr>
        <p:spPr>
          <a:xfrm>
            <a:off x="7302137" y="3579223"/>
            <a:ext cx="3239588" cy="1489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Notice that we don’t need a loop here.  This is a benefit we get from </a:t>
            </a:r>
            <a:r>
              <a:rPr lang="en-US" dirty="0" err="1"/>
              <a:t>numpy</a:t>
            </a:r>
            <a:endParaRPr lang="en-US" dirty="0"/>
          </a:p>
        </p:txBody>
      </p:sp>
      <p:sp>
        <p:nvSpPr>
          <p:cNvPr id="6" name="Right Arrow 5">
            <a:extLst>
              <a:ext uri="{FF2B5EF4-FFF2-40B4-BE49-F238E27FC236}">
                <a16:creationId xmlns:a16="http://schemas.microsoft.com/office/drawing/2014/main" id="{1BE54EC4-E9DF-A441-87F6-65CBDC8CD8C3}"/>
              </a:ext>
            </a:extLst>
          </p:cNvPr>
          <p:cNvSpPr/>
          <p:nvPr/>
        </p:nvSpPr>
        <p:spPr>
          <a:xfrm rot="8712350">
            <a:off x="5702201" y="5009150"/>
            <a:ext cx="1793961" cy="3278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12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5630-0067-0D44-AB9E-A1EFF0C1AD79}"/>
              </a:ext>
            </a:extLst>
          </p:cNvPr>
          <p:cNvSpPr>
            <a:spLocks noGrp="1"/>
          </p:cNvSpPr>
          <p:nvPr>
            <p:ph type="title"/>
          </p:nvPr>
        </p:nvSpPr>
        <p:spPr/>
        <p:txBody>
          <a:bodyPr/>
          <a:lstStyle/>
          <a:p>
            <a:r>
              <a:rPr lang="en-US" dirty="0"/>
              <a:t>Lists and </a:t>
            </a:r>
            <a:r>
              <a:rPr lang="en-US" dirty="0" err="1"/>
              <a:t>Numpy</a:t>
            </a:r>
            <a:r>
              <a:rPr lang="en-US" dirty="0"/>
              <a:t> arrays</a:t>
            </a:r>
          </a:p>
        </p:txBody>
      </p:sp>
      <p:sp>
        <p:nvSpPr>
          <p:cNvPr id="3" name="Content Placeholder 2">
            <a:extLst>
              <a:ext uri="{FF2B5EF4-FFF2-40B4-BE49-F238E27FC236}">
                <a16:creationId xmlns:a16="http://schemas.microsoft.com/office/drawing/2014/main" id="{6D383A51-C395-F144-998D-C1C2C01ED87B}"/>
              </a:ext>
            </a:extLst>
          </p:cNvPr>
          <p:cNvSpPr>
            <a:spLocks noGrp="1"/>
          </p:cNvSpPr>
          <p:nvPr>
            <p:ph idx="1"/>
          </p:nvPr>
        </p:nvSpPr>
        <p:spPr>
          <a:xfrm>
            <a:off x="1123406" y="2286001"/>
            <a:ext cx="10306594" cy="4114799"/>
          </a:xfrm>
        </p:spPr>
        <p:txBody>
          <a:bodyPr>
            <a:normAutofit/>
          </a:bodyPr>
          <a:lstStyle/>
          <a:p>
            <a:r>
              <a:rPr lang="en-US" dirty="0"/>
              <a:t>We can not subtract, add, multiply, or divide standard lists in Python.  For example, this will generate an error</a:t>
            </a:r>
          </a:p>
          <a:p>
            <a:endParaRPr lang="en-US" dirty="0"/>
          </a:p>
          <a:p>
            <a:pPr marL="0" indent="0">
              <a:buNone/>
            </a:pPr>
            <a:r>
              <a:rPr lang="en-US" dirty="0">
                <a:latin typeface="Courier New" panose="02070309020205020404" pitchFamily="49" charset="0"/>
                <a:cs typeface="Courier New" panose="02070309020205020404" pitchFamily="49" charset="0"/>
              </a:rPr>
              <a:t>X = [100, 200, 300]</a:t>
            </a:r>
          </a:p>
          <a:p>
            <a:pPr marL="0" indent="0">
              <a:buNone/>
            </a:pPr>
            <a:r>
              <a:rPr lang="en-US" dirty="0">
                <a:latin typeface="Courier New" panose="02070309020205020404" pitchFamily="49" charset="0"/>
                <a:cs typeface="Courier New" panose="02070309020205020404" pitchFamily="49" charset="0"/>
              </a:rPr>
              <a:t>Y = [10, 20, 30]</a:t>
            </a:r>
          </a:p>
          <a:p>
            <a:pPr marL="0" indent="0">
              <a:buNone/>
            </a:pPr>
            <a:r>
              <a:rPr lang="en-US" dirty="0">
                <a:latin typeface="Courier New" panose="02070309020205020404" pitchFamily="49" charset="0"/>
                <a:cs typeface="Courier New" panose="02070309020205020404" pitchFamily="49" charset="0"/>
              </a:rPr>
              <a:t>Z = X-Y </a:t>
            </a:r>
          </a:p>
          <a:p>
            <a:pPr marL="0" indent="0">
              <a:buNone/>
            </a:pPr>
            <a:endParaRPr lang="en-US" dirty="0"/>
          </a:p>
          <a:p>
            <a:r>
              <a:rPr lang="en-US" dirty="0"/>
              <a:t>But, this is such a common thing to do in scientific computing that </a:t>
            </a:r>
            <a:r>
              <a:rPr lang="en-US" dirty="0" err="1"/>
              <a:t>numpy</a:t>
            </a:r>
            <a:r>
              <a:rPr lang="en-US" dirty="0"/>
              <a:t> has created a special list called an array that does allow this</a:t>
            </a:r>
          </a:p>
        </p:txBody>
      </p:sp>
    </p:spTree>
    <p:extLst>
      <p:ext uri="{BB962C8B-B14F-4D97-AF65-F5344CB8AC3E}">
        <p14:creationId xmlns:p14="http://schemas.microsoft.com/office/powerpoint/2010/main" val="422807907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{62BAF183-D8CB-C24B-BE92-51794D693B15}tf10001071</Template>
  <TotalTime>12969</TotalTime>
  <Words>3141</Words>
  <Application>Microsoft Macintosh PowerPoint</Application>
  <PresentationFormat>Widescreen</PresentationFormat>
  <Paragraphs>395</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Cambria Math</vt:lpstr>
      <vt:lpstr>Corbel</vt:lpstr>
      <vt:lpstr>Courier New</vt:lpstr>
      <vt:lpstr>Gill Sans MT</vt:lpstr>
      <vt:lpstr>Impact</vt:lpstr>
      <vt:lpstr>Badge</vt:lpstr>
      <vt:lpstr>CST-411</vt:lpstr>
      <vt:lpstr>License and References</vt:lpstr>
      <vt:lpstr>License and References</vt:lpstr>
      <vt:lpstr>Goodness of fit</vt:lpstr>
      <vt:lpstr>Goodness of fit</vt:lpstr>
      <vt:lpstr>Goodness of fit</vt:lpstr>
      <vt:lpstr>Goodness of fit</vt:lpstr>
      <vt:lpstr>Goodness of fit</vt:lpstr>
      <vt:lpstr>Lists and Numpy arrays</vt:lpstr>
      <vt:lpstr>Lists and Numpy arrays</vt:lpstr>
      <vt:lpstr>Lists and Numpy arrays</vt:lpstr>
      <vt:lpstr>Goodness of fit</vt:lpstr>
      <vt:lpstr>Goodness of fit</vt:lpstr>
      <vt:lpstr>Goodness of fit</vt:lpstr>
      <vt:lpstr>exoplanets</vt:lpstr>
      <vt:lpstr>Exoplanets</vt:lpstr>
      <vt:lpstr>Exoplanets</vt:lpstr>
      <vt:lpstr>Exoplanets</vt:lpstr>
      <vt:lpstr>Exoplanets</vt:lpstr>
      <vt:lpstr>Exoplanets</vt:lpstr>
      <vt:lpstr>Goodness of fit</vt:lpstr>
      <vt:lpstr>PowerPoint Presentation</vt:lpstr>
      <vt:lpstr>PowerPoint Presentation</vt:lpstr>
      <vt:lpstr>Data sources</vt:lpstr>
      <vt:lpstr>Machine learning</vt:lpstr>
      <vt:lpstr>Machine learning</vt:lpstr>
      <vt:lpstr>Machine learning</vt:lpstr>
      <vt:lpstr>Machine learning</vt:lpstr>
      <vt:lpstr>Scipy curve_fit</vt:lpstr>
      <vt:lpstr>Scipy curve_fit</vt:lpstr>
      <vt:lpstr>Scipy curve_fit</vt:lpstr>
      <vt:lpstr>Scipy curve_fit</vt:lpstr>
      <vt:lpstr>Scipy curve_fit</vt:lpstr>
      <vt:lpstr>Scipy curve_fit</vt:lpstr>
      <vt:lpstr>Scipy curve_fit</vt:lpstr>
      <vt:lpstr>Web site line fit</vt:lpstr>
      <vt:lpstr>Web site line fit</vt:lpstr>
      <vt:lpstr>Web site line fit</vt:lpstr>
      <vt:lpstr>Web site line fit</vt:lpstr>
      <vt:lpstr>Web site line fit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Narock, Thomas</dc:creator>
  <cp:lastModifiedBy>Narock, Thomas</cp:lastModifiedBy>
  <cp:revision>61</cp:revision>
  <dcterms:created xsi:type="dcterms:W3CDTF">2018-10-11T15:10:13Z</dcterms:created>
  <dcterms:modified xsi:type="dcterms:W3CDTF">2018-10-30T13:47:59Z</dcterms:modified>
</cp:coreProperties>
</file>